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38.jpg" ContentType="image/jpg"/>
  <Override PartName="/ppt/media/image39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7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4" r:id="rId16"/>
    <p:sldId id="271" r:id="rId17"/>
    <p:sldId id="273" r:id="rId18"/>
    <p:sldId id="275" r:id="rId19"/>
    <p:sldId id="276" r:id="rId20"/>
    <p:sldId id="277" r:id="rId21"/>
    <p:sldId id="285" r:id="rId22"/>
    <p:sldId id="282" r:id="rId2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19" autoAdjust="0"/>
  </p:normalViewPr>
  <p:slideViewPr>
    <p:cSldViewPr snapToGrid="0" snapToObjects="1">
      <p:cViewPr varScale="1">
        <p:scale>
          <a:sx n="109" d="100"/>
          <a:sy n="109" d="100"/>
        </p:scale>
        <p:origin x="124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95D9C-1E5E-4FD8-9EF5-15D7EF61587B}" type="doc">
      <dgm:prSet loTypeId="urn:microsoft.com/office/officeart/2005/8/layout/cycle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75DB5CB8-D211-48F9-B1A8-098AF4FEA3F8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Liderazgo Estratégico</a:t>
          </a:r>
          <a:endParaRPr lang="es-CO" sz="1600" b="1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92FC9ADD-0B91-4205-B2DE-A318832EA35E}" type="parTrans" cxnId="{90CB7E9E-446B-4626-B461-440D3E5ED3E2}">
      <dgm:prSet/>
      <dgm:spPr/>
      <dgm:t>
        <a:bodyPr/>
        <a:lstStyle/>
        <a:p>
          <a:endParaRPr lang="es-CO"/>
        </a:p>
      </dgm:t>
    </dgm:pt>
    <dgm:pt modelId="{B6270360-EA36-4C89-A93B-B03F5E5909BB}" type="sibTrans" cxnId="{90CB7E9E-446B-4626-B461-440D3E5ED3E2}">
      <dgm:prSet/>
      <dgm:spPr/>
      <dgm:t>
        <a:bodyPr/>
        <a:lstStyle/>
        <a:p>
          <a:endParaRPr lang="es-CO"/>
        </a:p>
      </dgm:t>
    </dgm:pt>
    <dgm:pt modelId="{529FE8E0-2EE0-45DE-B4D4-6A9FEFB0C119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Enfoque hacía la prevención</a:t>
          </a:r>
          <a:endParaRPr lang="es-CO" sz="1600" b="1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7C45F5E0-1D1E-4A8F-848D-6A9745576000}" type="parTrans" cxnId="{39A6C8CF-1963-42FF-9D33-80387543CD70}">
      <dgm:prSet/>
      <dgm:spPr/>
      <dgm:t>
        <a:bodyPr/>
        <a:lstStyle/>
        <a:p>
          <a:endParaRPr lang="es-CO"/>
        </a:p>
      </dgm:t>
    </dgm:pt>
    <dgm:pt modelId="{3DF6381A-3E70-4BBD-B195-BCCDA24F8B56}" type="sibTrans" cxnId="{39A6C8CF-1963-42FF-9D33-80387543CD70}">
      <dgm:prSet/>
      <dgm:spPr/>
      <dgm:t>
        <a:bodyPr/>
        <a:lstStyle/>
        <a:p>
          <a:endParaRPr lang="es-CO"/>
        </a:p>
      </dgm:t>
    </dgm:pt>
    <dgm:pt modelId="{25D2C499-4DFE-40C8-AC85-EDB137166322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de la Gestión del Riesgo</a:t>
          </a:r>
          <a:endParaRPr lang="es-CO" sz="1600" b="1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51EB4C92-D3BC-4938-8332-FC98340F6AA0}" type="parTrans" cxnId="{8C4199E0-5B45-4172-BD69-2301998A002F}">
      <dgm:prSet/>
      <dgm:spPr/>
      <dgm:t>
        <a:bodyPr/>
        <a:lstStyle/>
        <a:p>
          <a:endParaRPr lang="es-CO"/>
        </a:p>
      </dgm:t>
    </dgm:pt>
    <dgm:pt modelId="{3D7C3F7D-E911-4E42-AF7E-96894B634932}" type="sibTrans" cxnId="{8C4199E0-5B45-4172-BD69-2301998A002F}">
      <dgm:prSet/>
      <dgm:spPr/>
      <dgm:t>
        <a:bodyPr/>
        <a:lstStyle/>
        <a:p>
          <a:endParaRPr lang="es-CO"/>
        </a:p>
      </dgm:t>
    </dgm:pt>
    <dgm:pt modelId="{F1CDFC98-9CFB-43F2-94D8-E1ADB52D4327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y Seguimiento</a:t>
          </a:r>
          <a:endParaRPr lang="es-CO" sz="1600" b="1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E189B981-71DD-4D89-87B8-889D24F15FDD}" type="parTrans" cxnId="{D248D6FD-F700-4E12-A855-B6DE77C79C6A}">
      <dgm:prSet/>
      <dgm:spPr/>
      <dgm:t>
        <a:bodyPr/>
        <a:lstStyle/>
        <a:p>
          <a:endParaRPr lang="es-CO"/>
        </a:p>
      </dgm:t>
    </dgm:pt>
    <dgm:pt modelId="{0FC81B58-D252-44B6-A102-C50D0968FDAC}" type="sibTrans" cxnId="{D248D6FD-F700-4E12-A855-B6DE77C79C6A}">
      <dgm:prSet/>
      <dgm:spPr/>
      <dgm:t>
        <a:bodyPr/>
        <a:lstStyle/>
        <a:p>
          <a:endParaRPr lang="es-CO"/>
        </a:p>
      </dgm:t>
    </dgm:pt>
    <dgm:pt modelId="{90B70BA4-32ED-487A-9AF4-E2FD3BDF947B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Relación con entes externo</a:t>
          </a:r>
          <a:endParaRPr lang="es-CO" sz="1600" b="1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1DE1B5E2-6E8B-44A3-975D-F84A583D86C5}" type="sibTrans" cxnId="{D85CB8B3-91F6-40B4-99D9-7ECB5FAA0F24}">
      <dgm:prSet/>
      <dgm:spPr/>
      <dgm:t>
        <a:bodyPr/>
        <a:lstStyle/>
        <a:p>
          <a:endParaRPr lang="es-CO"/>
        </a:p>
      </dgm:t>
    </dgm:pt>
    <dgm:pt modelId="{EFC34763-43C1-4245-B4B1-DFC89802B8DE}" type="parTrans" cxnId="{D85CB8B3-91F6-40B4-99D9-7ECB5FAA0F24}">
      <dgm:prSet/>
      <dgm:spPr/>
      <dgm:t>
        <a:bodyPr/>
        <a:lstStyle/>
        <a:p>
          <a:endParaRPr lang="es-CO"/>
        </a:p>
      </dgm:t>
    </dgm:pt>
    <dgm:pt modelId="{7242D298-3EDB-4781-A7F3-CACAAEE20DD6}" type="pres">
      <dgm:prSet presAssocID="{87195D9C-1E5E-4FD8-9EF5-15D7EF615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DD31F7-C8BF-46E9-B054-19CFBEA8C252}" type="pres">
      <dgm:prSet presAssocID="{75DB5CB8-D211-48F9-B1A8-098AF4FEA3F8}" presName="dummy" presStyleCnt="0"/>
      <dgm:spPr/>
    </dgm:pt>
    <dgm:pt modelId="{919496B7-E076-4451-B5EE-3C34035417D0}" type="pres">
      <dgm:prSet presAssocID="{75DB5CB8-D211-48F9-B1A8-098AF4FEA3F8}" presName="node" presStyleLbl="revTx" presStyleIdx="0" presStyleCnt="5" custScaleX="114277" custScaleY="736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A8265A-E045-47B2-97B7-4916FCDC566E}" type="pres">
      <dgm:prSet presAssocID="{B6270360-EA36-4C89-A93B-B03F5E5909BB}" presName="sibTrans" presStyleLbl="node1" presStyleIdx="0" presStyleCnt="5"/>
      <dgm:spPr/>
      <dgm:t>
        <a:bodyPr/>
        <a:lstStyle/>
        <a:p>
          <a:endParaRPr lang="es-CO"/>
        </a:p>
      </dgm:t>
    </dgm:pt>
    <dgm:pt modelId="{D956091D-D455-41AA-91F7-2FF99D557028}" type="pres">
      <dgm:prSet presAssocID="{529FE8E0-2EE0-45DE-B4D4-6A9FEFB0C119}" presName="dummy" presStyleCnt="0"/>
      <dgm:spPr/>
    </dgm:pt>
    <dgm:pt modelId="{A6E8B19B-0C75-4C4D-A292-28D1619BEF15}" type="pres">
      <dgm:prSet presAssocID="{529FE8E0-2EE0-45DE-B4D4-6A9FEFB0C11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F09E38-34CB-488A-89F5-7D01415A1A1B}" type="pres">
      <dgm:prSet presAssocID="{3DF6381A-3E70-4BBD-B195-BCCDA24F8B56}" presName="sibTrans" presStyleLbl="node1" presStyleIdx="1" presStyleCnt="5" custLinFactNeighborX="-1017" custLinFactNeighborY="-24"/>
      <dgm:spPr/>
      <dgm:t>
        <a:bodyPr/>
        <a:lstStyle/>
        <a:p>
          <a:endParaRPr lang="es-CO"/>
        </a:p>
      </dgm:t>
    </dgm:pt>
    <dgm:pt modelId="{3AF6680F-19E5-48BF-B967-12C260A774F8}" type="pres">
      <dgm:prSet presAssocID="{25D2C499-4DFE-40C8-AC85-EDB137166322}" presName="dummy" presStyleCnt="0"/>
      <dgm:spPr/>
    </dgm:pt>
    <dgm:pt modelId="{698C68DA-4505-40E1-AB18-56026EA1E760}" type="pres">
      <dgm:prSet presAssocID="{25D2C499-4DFE-40C8-AC85-EDB13716632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0FA56B-A547-4327-B42A-54CEAF40228C}" type="pres">
      <dgm:prSet presAssocID="{3D7C3F7D-E911-4E42-AF7E-96894B634932}" presName="sibTrans" presStyleLbl="node1" presStyleIdx="2" presStyleCnt="5"/>
      <dgm:spPr/>
      <dgm:t>
        <a:bodyPr/>
        <a:lstStyle/>
        <a:p>
          <a:endParaRPr lang="es-CO"/>
        </a:p>
      </dgm:t>
    </dgm:pt>
    <dgm:pt modelId="{2AE6492C-263C-4056-B18A-AB70AC151D6D}" type="pres">
      <dgm:prSet presAssocID="{F1CDFC98-9CFB-43F2-94D8-E1ADB52D4327}" presName="dummy" presStyleCnt="0"/>
      <dgm:spPr/>
    </dgm:pt>
    <dgm:pt modelId="{4E628E81-99DA-4881-A3E4-D76362E59260}" type="pres">
      <dgm:prSet presAssocID="{F1CDFC98-9CFB-43F2-94D8-E1ADB52D432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6A852A-4344-44E0-9AF6-1DB0DDEA6FA9}" type="pres">
      <dgm:prSet presAssocID="{0FC81B58-D252-44B6-A102-C50D0968FDAC}" presName="sibTrans" presStyleLbl="node1" presStyleIdx="3" presStyleCnt="5"/>
      <dgm:spPr/>
      <dgm:t>
        <a:bodyPr/>
        <a:lstStyle/>
        <a:p>
          <a:endParaRPr lang="es-CO"/>
        </a:p>
      </dgm:t>
    </dgm:pt>
    <dgm:pt modelId="{17C43DDB-6E14-4248-9128-B40407A4BC77}" type="pres">
      <dgm:prSet presAssocID="{90B70BA4-32ED-487A-9AF4-E2FD3BDF947B}" presName="dummy" presStyleCnt="0"/>
      <dgm:spPr/>
    </dgm:pt>
    <dgm:pt modelId="{B0F8FB4C-5292-4FBD-901D-8246A24446FF}" type="pres">
      <dgm:prSet presAssocID="{90B70BA4-32ED-487A-9AF4-E2FD3BDF947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A583B5-78C6-409D-8057-874AE99899C1}" type="pres">
      <dgm:prSet presAssocID="{1DE1B5E2-6E8B-44A3-975D-F84A583D86C5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0A9B9B76-1C18-4348-80CD-EC6DA9983CB9}" type="presOf" srcId="{3D7C3F7D-E911-4E42-AF7E-96894B634932}" destId="{E00FA56B-A547-4327-B42A-54CEAF40228C}" srcOrd="0" destOrd="0" presId="urn:microsoft.com/office/officeart/2005/8/layout/cycle1"/>
    <dgm:cxn modelId="{8C4199E0-5B45-4172-BD69-2301998A002F}" srcId="{87195D9C-1E5E-4FD8-9EF5-15D7EF61587B}" destId="{25D2C499-4DFE-40C8-AC85-EDB137166322}" srcOrd="2" destOrd="0" parTransId="{51EB4C92-D3BC-4938-8332-FC98340F6AA0}" sibTransId="{3D7C3F7D-E911-4E42-AF7E-96894B634932}"/>
    <dgm:cxn modelId="{56477860-5E98-4FC5-86F8-887ABA8FB9BA}" type="presOf" srcId="{F1CDFC98-9CFB-43F2-94D8-E1ADB52D4327}" destId="{4E628E81-99DA-4881-A3E4-D76362E59260}" srcOrd="0" destOrd="0" presId="urn:microsoft.com/office/officeart/2005/8/layout/cycle1"/>
    <dgm:cxn modelId="{9B17B006-FC4A-43FC-953D-2E308F635AF1}" type="presOf" srcId="{90B70BA4-32ED-487A-9AF4-E2FD3BDF947B}" destId="{B0F8FB4C-5292-4FBD-901D-8246A24446FF}" srcOrd="0" destOrd="0" presId="urn:microsoft.com/office/officeart/2005/8/layout/cycle1"/>
    <dgm:cxn modelId="{43EBD11C-756C-4C68-9846-318059B2E47C}" type="presOf" srcId="{0FC81B58-D252-44B6-A102-C50D0968FDAC}" destId="{1D6A852A-4344-44E0-9AF6-1DB0DDEA6FA9}" srcOrd="0" destOrd="0" presId="urn:microsoft.com/office/officeart/2005/8/layout/cycle1"/>
    <dgm:cxn modelId="{39A6C8CF-1963-42FF-9D33-80387543CD70}" srcId="{87195D9C-1E5E-4FD8-9EF5-15D7EF61587B}" destId="{529FE8E0-2EE0-45DE-B4D4-6A9FEFB0C119}" srcOrd="1" destOrd="0" parTransId="{7C45F5E0-1D1E-4A8F-848D-6A9745576000}" sibTransId="{3DF6381A-3E70-4BBD-B195-BCCDA24F8B56}"/>
    <dgm:cxn modelId="{85565B64-E3D0-4BEE-8DF1-3823331CCADC}" type="presOf" srcId="{529FE8E0-2EE0-45DE-B4D4-6A9FEFB0C119}" destId="{A6E8B19B-0C75-4C4D-A292-28D1619BEF15}" srcOrd="0" destOrd="0" presId="urn:microsoft.com/office/officeart/2005/8/layout/cycle1"/>
    <dgm:cxn modelId="{72A4D665-92BB-4C87-AD56-865C67D6B6DE}" type="presOf" srcId="{25D2C499-4DFE-40C8-AC85-EDB137166322}" destId="{698C68DA-4505-40E1-AB18-56026EA1E760}" srcOrd="0" destOrd="0" presId="urn:microsoft.com/office/officeart/2005/8/layout/cycle1"/>
    <dgm:cxn modelId="{6D6A3D20-FAED-4AC2-8DB2-C31210A7BC62}" type="presOf" srcId="{B6270360-EA36-4C89-A93B-B03F5E5909BB}" destId="{7AA8265A-E045-47B2-97B7-4916FCDC566E}" srcOrd="0" destOrd="0" presId="urn:microsoft.com/office/officeart/2005/8/layout/cycle1"/>
    <dgm:cxn modelId="{D8E9A549-8461-40A7-A4A0-ECD0C2D3490C}" type="presOf" srcId="{3DF6381A-3E70-4BBD-B195-BCCDA24F8B56}" destId="{D2F09E38-34CB-488A-89F5-7D01415A1A1B}" srcOrd="0" destOrd="0" presId="urn:microsoft.com/office/officeart/2005/8/layout/cycle1"/>
    <dgm:cxn modelId="{D248D6FD-F700-4E12-A855-B6DE77C79C6A}" srcId="{87195D9C-1E5E-4FD8-9EF5-15D7EF61587B}" destId="{F1CDFC98-9CFB-43F2-94D8-E1ADB52D4327}" srcOrd="3" destOrd="0" parTransId="{E189B981-71DD-4D89-87B8-889D24F15FDD}" sibTransId="{0FC81B58-D252-44B6-A102-C50D0968FDAC}"/>
    <dgm:cxn modelId="{2DEDE7F6-914B-41B2-A297-31AC5399CB33}" type="presOf" srcId="{75DB5CB8-D211-48F9-B1A8-098AF4FEA3F8}" destId="{919496B7-E076-4451-B5EE-3C34035417D0}" srcOrd="0" destOrd="0" presId="urn:microsoft.com/office/officeart/2005/8/layout/cycle1"/>
    <dgm:cxn modelId="{445E9A7D-7B5C-4661-80B8-4C26915FA00E}" type="presOf" srcId="{87195D9C-1E5E-4FD8-9EF5-15D7EF61587B}" destId="{7242D298-3EDB-4781-A7F3-CACAAEE20DD6}" srcOrd="0" destOrd="0" presId="urn:microsoft.com/office/officeart/2005/8/layout/cycle1"/>
    <dgm:cxn modelId="{90CB7E9E-446B-4626-B461-440D3E5ED3E2}" srcId="{87195D9C-1E5E-4FD8-9EF5-15D7EF61587B}" destId="{75DB5CB8-D211-48F9-B1A8-098AF4FEA3F8}" srcOrd="0" destOrd="0" parTransId="{92FC9ADD-0B91-4205-B2DE-A318832EA35E}" sibTransId="{B6270360-EA36-4C89-A93B-B03F5E5909BB}"/>
    <dgm:cxn modelId="{50675B14-0D62-4C63-B1F7-7285737BA120}" type="presOf" srcId="{1DE1B5E2-6E8B-44A3-975D-F84A583D86C5}" destId="{C3A583B5-78C6-409D-8057-874AE99899C1}" srcOrd="0" destOrd="0" presId="urn:microsoft.com/office/officeart/2005/8/layout/cycle1"/>
    <dgm:cxn modelId="{D85CB8B3-91F6-40B4-99D9-7ECB5FAA0F24}" srcId="{87195D9C-1E5E-4FD8-9EF5-15D7EF61587B}" destId="{90B70BA4-32ED-487A-9AF4-E2FD3BDF947B}" srcOrd="4" destOrd="0" parTransId="{EFC34763-43C1-4245-B4B1-DFC89802B8DE}" sibTransId="{1DE1B5E2-6E8B-44A3-975D-F84A583D86C5}"/>
    <dgm:cxn modelId="{4B82CF9A-0ED8-4F06-BE0C-C5EE563310B2}" type="presParOf" srcId="{7242D298-3EDB-4781-A7F3-CACAAEE20DD6}" destId="{02DD31F7-C8BF-46E9-B054-19CFBEA8C252}" srcOrd="0" destOrd="0" presId="urn:microsoft.com/office/officeart/2005/8/layout/cycle1"/>
    <dgm:cxn modelId="{FB5F972B-2C7D-4B2C-B580-8E50F5D0E31A}" type="presParOf" srcId="{7242D298-3EDB-4781-A7F3-CACAAEE20DD6}" destId="{919496B7-E076-4451-B5EE-3C34035417D0}" srcOrd="1" destOrd="0" presId="urn:microsoft.com/office/officeart/2005/8/layout/cycle1"/>
    <dgm:cxn modelId="{0473814B-BB2C-47BB-9A86-C897971058C8}" type="presParOf" srcId="{7242D298-3EDB-4781-A7F3-CACAAEE20DD6}" destId="{7AA8265A-E045-47B2-97B7-4916FCDC566E}" srcOrd="2" destOrd="0" presId="urn:microsoft.com/office/officeart/2005/8/layout/cycle1"/>
    <dgm:cxn modelId="{73C503F0-1FDD-49AD-B1B7-8B2D55B41BA4}" type="presParOf" srcId="{7242D298-3EDB-4781-A7F3-CACAAEE20DD6}" destId="{D956091D-D455-41AA-91F7-2FF99D557028}" srcOrd="3" destOrd="0" presId="urn:microsoft.com/office/officeart/2005/8/layout/cycle1"/>
    <dgm:cxn modelId="{5F13BD13-8E26-4476-910F-5A77A38A7965}" type="presParOf" srcId="{7242D298-3EDB-4781-A7F3-CACAAEE20DD6}" destId="{A6E8B19B-0C75-4C4D-A292-28D1619BEF15}" srcOrd="4" destOrd="0" presId="urn:microsoft.com/office/officeart/2005/8/layout/cycle1"/>
    <dgm:cxn modelId="{50299E86-5432-41A1-B9FA-31BFE611A4ED}" type="presParOf" srcId="{7242D298-3EDB-4781-A7F3-CACAAEE20DD6}" destId="{D2F09E38-34CB-488A-89F5-7D01415A1A1B}" srcOrd="5" destOrd="0" presId="urn:microsoft.com/office/officeart/2005/8/layout/cycle1"/>
    <dgm:cxn modelId="{BCDB0B2B-3D8E-4EB8-A9CA-B53AAFDAA14A}" type="presParOf" srcId="{7242D298-3EDB-4781-A7F3-CACAAEE20DD6}" destId="{3AF6680F-19E5-48BF-B967-12C260A774F8}" srcOrd="6" destOrd="0" presId="urn:microsoft.com/office/officeart/2005/8/layout/cycle1"/>
    <dgm:cxn modelId="{83946CE9-CD06-4BD7-B560-138B6FF647D4}" type="presParOf" srcId="{7242D298-3EDB-4781-A7F3-CACAAEE20DD6}" destId="{698C68DA-4505-40E1-AB18-56026EA1E760}" srcOrd="7" destOrd="0" presId="urn:microsoft.com/office/officeart/2005/8/layout/cycle1"/>
    <dgm:cxn modelId="{9108923C-657A-4AC0-A4F6-29F8BF10511E}" type="presParOf" srcId="{7242D298-3EDB-4781-A7F3-CACAAEE20DD6}" destId="{E00FA56B-A547-4327-B42A-54CEAF40228C}" srcOrd="8" destOrd="0" presId="urn:microsoft.com/office/officeart/2005/8/layout/cycle1"/>
    <dgm:cxn modelId="{D4448531-6C15-45EF-A93C-EF21DD333B39}" type="presParOf" srcId="{7242D298-3EDB-4781-A7F3-CACAAEE20DD6}" destId="{2AE6492C-263C-4056-B18A-AB70AC151D6D}" srcOrd="9" destOrd="0" presId="urn:microsoft.com/office/officeart/2005/8/layout/cycle1"/>
    <dgm:cxn modelId="{CEE80FC5-BEBE-4A6E-8192-CB9C7027BDB9}" type="presParOf" srcId="{7242D298-3EDB-4781-A7F3-CACAAEE20DD6}" destId="{4E628E81-99DA-4881-A3E4-D76362E59260}" srcOrd="10" destOrd="0" presId="urn:microsoft.com/office/officeart/2005/8/layout/cycle1"/>
    <dgm:cxn modelId="{95569734-2B4A-4C87-8A1D-324E923490D8}" type="presParOf" srcId="{7242D298-3EDB-4781-A7F3-CACAAEE20DD6}" destId="{1D6A852A-4344-44E0-9AF6-1DB0DDEA6FA9}" srcOrd="11" destOrd="0" presId="urn:microsoft.com/office/officeart/2005/8/layout/cycle1"/>
    <dgm:cxn modelId="{3037CBA8-3969-47DE-AA5A-CF76D24E710B}" type="presParOf" srcId="{7242D298-3EDB-4781-A7F3-CACAAEE20DD6}" destId="{17C43DDB-6E14-4248-9128-B40407A4BC77}" srcOrd="12" destOrd="0" presId="urn:microsoft.com/office/officeart/2005/8/layout/cycle1"/>
    <dgm:cxn modelId="{257E9C4C-8087-4E73-8B5B-AEE391D4BD51}" type="presParOf" srcId="{7242D298-3EDB-4781-A7F3-CACAAEE20DD6}" destId="{B0F8FB4C-5292-4FBD-901D-8246A24446FF}" srcOrd="13" destOrd="0" presId="urn:microsoft.com/office/officeart/2005/8/layout/cycle1"/>
    <dgm:cxn modelId="{A606BE63-71A1-4E9B-84CC-039751327688}" type="presParOf" srcId="{7242D298-3EDB-4781-A7F3-CACAAEE20DD6}" destId="{C3A583B5-78C6-409D-8057-874AE99899C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496B7-E076-4451-B5EE-3C34035417D0}">
      <dsp:nvSpPr>
        <dsp:cNvPr id="0" name=""/>
        <dsp:cNvSpPr/>
      </dsp:nvSpPr>
      <dsp:spPr>
        <a:xfrm>
          <a:off x="4478513" y="152428"/>
          <a:ext cx="1080574" cy="69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Liderazgo Estratégico</a:t>
          </a:r>
          <a:endParaRPr lang="es-CO" sz="1600" b="1" kern="1200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4478513" y="152428"/>
        <a:ext cx="1080574" cy="696330"/>
      </dsp:txXfrm>
    </dsp:sp>
    <dsp:sp modelId="{7AA8265A-E045-47B2-97B7-4916FCDC566E}">
      <dsp:nvSpPr>
        <dsp:cNvPr id="0" name=""/>
        <dsp:cNvSpPr/>
      </dsp:nvSpPr>
      <dsp:spPr>
        <a:xfrm>
          <a:off x="2321309" y="407"/>
          <a:ext cx="3545696" cy="3545696"/>
        </a:xfrm>
        <a:prstGeom prst="circularArrow">
          <a:avLst>
            <a:gd name="adj1" fmla="val 5200"/>
            <a:gd name="adj2" fmla="val 335924"/>
            <a:gd name="adj3" fmla="val 21293198"/>
            <a:gd name="adj4" fmla="val 19440396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B19B-0C75-4C4D-A292-28D1619BEF15}">
      <dsp:nvSpPr>
        <dsp:cNvPr id="0" name=""/>
        <dsp:cNvSpPr/>
      </dsp:nvSpPr>
      <dsp:spPr>
        <a:xfrm>
          <a:off x="5117473" y="1786581"/>
          <a:ext cx="945574" cy="94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Enfoque hacía la prevención</a:t>
          </a:r>
          <a:endParaRPr lang="es-CO" sz="1600" b="1" kern="1200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5117473" y="1786581"/>
        <a:ext cx="945574" cy="945574"/>
      </dsp:txXfrm>
    </dsp:sp>
    <dsp:sp modelId="{D2F09E38-34CB-488A-89F5-7D01415A1A1B}">
      <dsp:nvSpPr>
        <dsp:cNvPr id="0" name=""/>
        <dsp:cNvSpPr/>
      </dsp:nvSpPr>
      <dsp:spPr>
        <a:xfrm>
          <a:off x="2285250" y="-443"/>
          <a:ext cx="3545696" cy="3545696"/>
        </a:xfrm>
        <a:prstGeom prst="circularArrow">
          <a:avLst>
            <a:gd name="adj1" fmla="val 5200"/>
            <a:gd name="adj2" fmla="val 335924"/>
            <a:gd name="adj3" fmla="val 4014653"/>
            <a:gd name="adj4" fmla="val 2253474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C68DA-4505-40E1-AB18-56026EA1E760}">
      <dsp:nvSpPr>
        <dsp:cNvPr id="0" name=""/>
        <dsp:cNvSpPr/>
      </dsp:nvSpPr>
      <dsp:spPr>
        <a:xfrm>
          <a:off x="3621370" y="2873563"/>
          <a:ext cx="945574" cy="94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de la Gestión del Riesgo</a:t>
          </a:r>
          <a:endParaRPr lang="es-CO" sz="1600" b="1" kern="1200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3621370" y="2873563"/>
        <a:ext cx="945574" cy="945574"/>
      </dsp:txXfrm>
    </dsp:sp>
    <dsp:sp modelId="{E00FA56B-A547-4327-B42A-54CEAF40228C}">
      <dsp:nvSpPr>
        <dsp:cNvPr id="0" name=""/>
        <dsp:cNvSpPr/>
      </dsp:nvSpPr>
      <dsp:spPr>
        <a:xfrm>
          <a:off x="2321309" y="407"/>
          <a:ext cx="3545696" cy="3545696"/>
        </a:xfrm>
        <a:prstGeom prst="circularArrow">
          <a:avLst>
            <a:gd name="adj1" fmla="val 5200"/>
            <a:gd name="adj2" fmla="val 335924"/>
            <a:gd name="adj3" fmla="val 8210602"/>
            <a:gd name="adj4" fmla="val 6449423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28E81-99DA-4881-A3E4-D76362E59260}">
      <dsp:nvSpPr>
        <dsp:cNvPr id="0" name=""/>
        <dsp:cNvSpPr/>
      </dsp:nvSpPr>
      <dsp:spPr>
        <a:xfrm>
          <a:off x="2125267" y="1786581"/>
          <a:ext cx="945574" cy="94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y Seguimiento</a:t>
          </a:r>
          <a:endParaRPr lang="es-CO" sz="1600" b="1" kern="1200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2125267" y="1786581"/>
        <a:ext cx="945574" cy="945574"/>
      </dsp:txXfrm>
    </dsp:sp>
    <dsp:sp modelId="{1D6A852A-4344-44E0-9AF6-1DB0DDEA6FA9}">
      <dsp:nvSpPr>
        <dsp:cNvPr id="0" name=""/>
        <dsp:cNvSpPr/>
      </dsp:nvSpPr>
      <dsp:spPr>
        <a:xfrm>
          <a:off x="2321309" y="407"/>
          <a:ext cx="3545696" cy="3545696"/>
        </a:xfrm>
        <a:prstGeom prst="circularArrow">
          <a:avLst>
            <a:gd name="adj1" fmla="val 5200"/>
            <a:gd name="adj2" fmla="val 335924"/>
            <a:gd name="adj3" fmla="val 12297799"/>
            <a:gd name="adj4" fmla="val 10770878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8FB4C-5292-4FBD-901D-8246A24446FF}">
      <dsp:nvSpPr>
        <dsp:cNvPr id="0" name=""/>
        <dsp:cNvSpPr/>
      </dsp:nvSpPr>
      <dsp:spPr>
        <a:xfrm>
          <a:off x="2696728" y="27806"/>
          <a:ext cx="945574" cy="94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rPr>
            <a:t>Relación con entes externo</a:t>
          </a:r>
          <a:endParaRPr lang="es-CO" sz="1600" b="1" kern="1200" dirty="0">
            <a:solidFill>
              <a:schemeClr val="accent1">
                <a:lumMod val="75000"/>
              </a:schemeClr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2696728" y="27806"/>
        <a:ext cx="945574" cy="945574"/>
      </dsp:txXfrm>
    </dsp:sp>
    <dsp:sp modelId="{C3A583B5-78C6-409D-8057-874AE99899C1}">
      <dsp:nvSpPr>
        <dsp:cNvPr id="0" name=""/>
        <dsp:cNvSpPr/>
      </dsp:nvSpPr>
      <dsp:spPr>
        <a:xfrm>
          <a:off x="2321309" y="407"/>
          <a:ext cx="3545696" cy="3545696"/>
        </a:xfrm>
        <a:prstGeom prst="circularArrow">
          <a:avLst>
            <a:gd name="adj1" fmla="val 5200"/>
            <a:gd name="adj2" fmla="val 335924"/>
            <a:gd name="adj3" fmla="val 16712613"/>
            <a:gd name="adj4" fmla="val 15198435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5CA2-D403-4180-A7D0-651179FBFFA3}" type="datetimeFigureOut">
              <a:rPr lang="es-CO" smtClean="0"/>
              <a:t>28/05/2019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EF8A-1974-4733-BB02-C59E342C9F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54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184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b="1" dirty="0" smtClean="0"/>
              <a:t>Paso 07:</a:t>
            </a:r>
            <a:r>
              <a:rPr lang="es-CO" dirty="0" smtClean="0"/>
              <a:t> Con base en el</a:t>
            </a:r>
            <a:r>
              <a:rPr lang="es-CO" baseline="0" dirty="0" smtClean="0"/>
              <a:t> verbo de la actividad, asignar una denominación que permita verificar su implementación. Para ello deberá conjugar el verbo en participio pasado. Ejemplo: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baseline="0" dirty="0" smtClean="0"/>
              <a:t>Sí su actividad es: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30 jornadas de capacitación sobre el Código General Disciplinario. </a:t>
            </a:r>
          </a:p>
          <a:p>
            <a:pPr algn="just"/>
            <a:r>
              <a:rPr lang="es-C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La</a:t>
            </a:r>
            <a:r>
              <a:rPr lang="es-CO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medida </a:t>
            </a:r>
            <a:r>
              <a:rPr lang="es-CO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Jornadas de capacitación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desarrolladas.</a:t>
            </a:r>
            <a:r>
              <a:rPr lang="es-CO" sz="1200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0" i="0" baseline="0" dirty="0" smtClean="0"/>
              <a:t>Estructura del indicador: Sujeto + verbo en participio pasado. </a:t>
            </a:r>
          </a:p>
          <a:p>
            <a:pPr algn="just"/>
            <a:endParaRPr lang="es-CO" b="0" i="0" baseline="0" dirty="0" smtClean="0"/>
          </a:p>
          <a:p>
            <a:pPr algn="just"/>
            <a:r>
              <a:rPr lang="es-CO" b="0" i="0" baseline="0" dirty="0" smtClean="0"/>
              <a:t>Pasos </a:t>
            </a:r>
          </a:p>
          <a:p>
            <a:pPr marL="228600" indent="-228600" algn="just">
              <a:buAutoNum type="arabicPeriod"/>
            </a:pPr>
            <a:r>
              <a:rPr lang="es-CO" b="0" i="0" baseline="0" dirty="0" smtClean="0"/>
              <a:t>Se toma (A) Construir verbo y (B) el sujeto del objetivo 35 km de red vial.</a:t>
            </a:r>
          </a:p>
          <a:p>
            <a:pPr marL="228600" indent="-228600" algn="just">
              <a:buAutoNum type="arabicPeriod"/>
            </a:pPr>
            <a:r>
              <a:rPr lang="es-CO" b="0" i="0" baseline="0" dirty="0" smtClean="0"/>
              <a:t>Se invierte el orden y el verbo se conjuga en participio</a:t>
            </a:r>
          </a:p>
          <a:p>
            <a:pPr marL="0" indent="0" algn="just">
              <a:buNone/>
            </a:pPr>
            <a:r>
              <a:rPr lang="es-CO" b="0" i="0" baseline="0" dirty="0" smtClean="0"/>
              <a:t>      Km de red vial + </a:t>
            </a:r>
            <a:r>
              <a:rPr lang="es-CO" b="1" i="0" baseline="0" dirty="0" smtClean="0"/>
              <a:t>Construidos</a:t>
            </a:r>
          </a:p>
          <a:p>
            <a:pPr marL="0" indent="0" algn="just">
              <a:buNone/>
            </a:pPr>
            <a:r>
              <a:rPr lang="es-CO" b="0" i="0" baseline="0" dirty="0" smtClean="0"/>
              <a:t>3. Se agregan los elementos de la fase descriptiva. </a:t>
            </a:r>
          </a:p>
          <a:p>
            <a:pPr marL="0" indent="0" algn="just">
              <a:buNone/>
            </a:pPr>
            <a:r>
              <a:rPr lang="es-CO" b="0" i="0" baseline="0" dirty="0" smtClean="0"/>
              <a:t>    </a:t>
            </a:r>
            <a:r>
              <a:rPr lang="es-CO" b="1" i="0" baseline="0" dirty="0" smtClean="0"/>
              <a:t>Km de red vial nacional + construidos + en Santander.</a:t>
            </a:r>
          </a:p>
          <a:p>
            <a:pPr marL="0" indent="0" algn="just">
              <a:buNone/>
            </a:pPr>
            <a:r>
              <a:rPr lang="es-CO" b="0" i="0" baseline="0" dirty="0" smtClean="0"/>
              <a:t>4. No incluir valores cuantitativos del objetivo, éstos se consignan en la cantidad de la unidad de medida. </a:t>
            </a:r>
            <a:r>
              <a:rPr lang="es-CO" b="1" i="0" baseline="0" dirty="0" smtClean="0"/>
              <a:t>Ej. 35 </a:t>
            </a:r>
          </a:p>
          <a:p>
            <a:pPr marL="0" indent="0" algn="just">
              <a:buNone/>
            </a:pPr>
            <a:endParaRPr lang="es-CO" b="1" i="0" baseline="0" dirty="0" smtClean="0"/>
          </a:p>
          <a:p>
            <a:pPr algn="just"/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30 jornadas de capacitación sobre el Código General Disciplinario. </a:t>
            </a:r>
          </a:p>
          <a:p>
            <a:pPr algn="just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medida: 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Jornadas de capacitación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desarrolladas.</a:t>
            </a:r>
            <a:r>
              <a:rPr lang="es-CO" sz="1200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Ajustar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 procedimiento de selección docente. </a:t>
            </a:r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medida: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 </a:t>
            </a:r>
            <a:r>
              <a:rPr lang="es-CO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ajustado. </a:t>
            </a:r>
          </a:p>
          <a:p>
            <a:pPr algn="just"/>
            <a:endParaRPr lang="es-CO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0" i="0" baseline="0" dirty="0" smtClean="0"/>
              <a:t>Objetivo SMART: Específico (dónde, cuándo, cómo), Medible (cuantificable fines y beneficios), Realizable (posible lograr a partir de situación inicial), Realista (posible obtener el cambio deseado en el objetivo), Limitado en Tiempo (tiempo en el que se completará la actividad). </a:t>
            </a:r>
          </a:p>
          <a:p>
            <a:pPr algn="just"/>
            <a:endParaRPr lang="es-CO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61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08: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Estime</a:t>
            </a:r>
            <a:r>
              <a:rPr lang="es-CO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las veces que se repetirá la actividad. Podrá hacerlo en </a:t>
            </a:r>
            <a:r>
              <a:rPr lang="es-CO" sz="1200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s-CO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cuando sea determinable la repetición y/o tamaño de la actividad y en </a:t>
            </a:r>
            <a:r>
              <a:rPr lang="es-CO" sz="1200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CO" sz="1200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cuando sea indeterminable. Pregúntese ¿En cuánto me comprometo? </a:t>
            </a:r>
          </a:p>
          <a:p>
            <a:pPr algn="just"/>
            <a:endParaRPr lang="es-CO" sz="1200" b="0" u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Sí la actividad es: Desarrollar jornadas de capacitación sobre el Código General Disciplinario, la cantidad debe precisar cuántas jornadas, y ese valor se consigna en la casilla.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b="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Sí la actividad es: Revisar y actualizar los procedimientos del Proceso Gestión Administrativa, al ser indeterminable el número de procedimientos la medida será 100%.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09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 algn="just">
              <a:lnSpc>
                <a:spcPct val="100000"/>
              </a:lnSpc>
              <a:buFont typeface="Arial" panose="020B0604020202020204" pitchFamily="34" charset="0"/>
              <a:buNone/>
              <a:tabLst>
                <a:tab pos="299720" algn="l"/>
              </a:tabLst>
            </a:pPr>
            <a:r>
              <a:rPr lang="es-CO" b="1" dirty="0" smtClean="0"/>
              <a:t>Paso 09:</a:t>
            </a:r>
            <a:r>
              <a:rPr lang="es-CO" b="1" baseline="0" dirty="0" smtClean="0"/>
              <a:t> </a:t>
            </a:r>
            <a:r>
              <a:rPr lang="es-CO" b="0" baseline="0" dirty="0" smtClean="0"/>
              <a:t>Defina los tiempos de realización de la actividad. 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Semanal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Quincenal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Trimestral.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Semestral.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Anual. </a:t>
            </a:r>
          </a:p>
          <a:p>
            <a:pPr marL="6413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Permanente. </a:t>
            </a:r>
            <a:endParaRPr 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 10: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Tiempo de ejecución de la actividad.</a:t>
            </a:r>
            <a:r>
              <a:rPr lang="es-C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Prevea el término de ejecución de cada actividad, teniendo presente la prioridad de la mejora y que no podrá exceder de 1 año desde el momento de la suscripción.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11: </a:t>
            </a:r>
            <a:r>
              <a:rPr lang="es-CO" dirty="0" smtClean="0"/>
              <a:t>Enuncie los recursos que requiere para desarrollar las</a:t>
            </a:r>
            <a:r>
              <a:rPr lang="es-CO" baseline="0" dirty="0" smtClean="0"/>
              <a:t> actividades de mejoramiento. Físicos, humanos, financieros, tecnológicos etc.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12: </a:t>
            </a:r>
            <a:r>
              <a:rPr lang="es-CO" dirty="0" smtClean="0"/>
              <a:t>Evidencia.</a:t>
            </a:r>
            <a:r>
              <a:rPr lang="es-CO" baseline="0" dirty="0" smtClean="0"/>
              <a:t> Precise el tipo de documento que permitirá verificar el desarrollo de la actividad. </a:t>
            </a:r>
            <a:endParaRPr lang="es-CO" dirty="0" smtClean="0"/>
          </a:p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90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1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Para fortalecer y lograr</a:t>
            </a:r>
            <a:r>
              <a:rPr lang="es-CO" baseline="0" dirty="0" smtClean="0"/>
              <a:t> el mejoramiento continuo de la gestión de la Universidad del Cauca, l</a:t>
            </a:r>
            <a:r>
              <a:rPr lang="es-CO" dirty="0" smtClean="0"/>
              <a:t>a Oficina de Control</a:t>
            </a:r>
            <a:r>
              <a:rPr lang="es-CO" baseline="0" dirty="0" smtClean="0"/>
              <a:t> Interno Líder del Proceso Gestión del Control y Mejoramiento Continuo desarrolla 5 roles: Liderazgo estratégico, Enfoque hacía la prevención, Evaluación de la Gestión del Riesgo, Evaluación y Seguimiento y Relación con entes externos. </a:t>
            </a:r>
          </a:p>
          <a:p>
            <a:pPr algn="just"/>
            <a:endParaRPr lang="es-CO" baseline="0" dirty="0" smtClean="0"/>
          </a:p>
          <a:p>
            <a:pPr algn="just"/>
            <a:r>
              <a:rPr lang="es-CO" baseline="0" dirty="0" smtClean="0"/>
              <a:t>Desde estos roles la OCI acompaña, asesora, evalúa y fomenta la cultura del autocontrol bajo el enfoque del mejoramiento continuo.</a:t>
            </a:r>
          </a:p>
          <a:p>
            <a:pPr algn="just"/>
            <a:endParaRPr lang="es-CO" baseline="0" dirty="0" smtClean="0"/>
          </a:p>
          <a:p>
            <a:pPr algn="just"/>
            <a:r>
              <a:rPr lang="es-CO" baseline="0" dirty="0" smtClean="0"/>
              <a:t>Los Planes de Mejoramiento son el instrumento técnico para alcanzar estos propósitos. </a:t>
            </a:r>
          </a:p>
          <a:p>
            <a:pPr algn="just"/>
            <a:endParaRPr lang="es-CO" baseline="0" dirty="0" smtClean="0"/>
          </a:p>
          <a:p>
            <a:pPr algn="just"/>
            <a:r>
              <a:rPr lang="es-CO" baseline="0" dirty="0" smtClean="0"/>
              <a:t>Veamos cómo se formula un Plan de Mejoramiento. </a:t>
            </a:r>
          </a:p>
          <a:p>
            <a:pPr algn="just"/>
            <a:endParaRPr lang="es-CO" baseline="0" dirty="0" smtClean="0"/>
          </a:p>
          <a:p>
            <a:pPr algn="just"/>
            <a:endParaRPr lang="es-CO" baseline="0" dirty="0" smtClean="0"/>
          </a:p>
          <a:p>
            <a:pPr algn="just"/>
            <a:endParaRPr lang="es-CO" baseline="0" dirty="0" smtClean="0"/>
          </a:p>
          <a:p>
            <a:pPr algn="just"/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109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algn="just" defTabSz="914400">
              <a:lnSpc>
                <a:spcPts val="2370"/>
              </a:lnSpc>
              <a:spcBef>
                <a:spcPts val="105"/>
              </a:spcBef>
              <a:tabLst>
                <a:tab pos="3665220" algn="l"/>
              </a:tabLst>
            </a:pPr>
            <a:r>
              <a:rPr lang="es-CO" b="1" baseline="0" dirty="0" smtClean="0"/>
              <a:t>¿Dónde formulo el Plan de Mejoramiento? – </a:t>
            </a:r>
            <a:r>
              <a:rPr lang="es-CO" b="0" baseline="0" dirty="0" smtClean="0"/>
              <a:t>En el Formato </a:t>
            </a:r>
            <a:r>
              <a:rPr lang="es-CO" spc="-5" dirty="0" smtClean="0">
                <a:solidFill>
                  <a:prstClr val="black"/>
                </a:solidFill>
                <a:latin typeface="Arial"/>
                <a:cs typeface="Arial"/>
              </a:rPr>
              <a:t>PE-GS-2.2.1-FOR-26  Plan </a:t>
            </a:r>
            <a:r>
              <a:rPr lang="es-CO" dirty="0" smtClean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s-CO" spc="-7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CO" dirty="0" smtClean="0">
                <a:solidFill>
                  <a:prstClr val="black"/>
                </a:solidFill>
                <a:latin typeface="Arial"/>
                <a:cs typeface="Arial"/>
              </a:rPr>
              <a:t>Mejoramiento  - Disponible</a:t>
            </a:r>
            <a:r>
              <a:rPr lang="es-CO" baseline="0" dirty="0" smtClean="0">
                <a:solidFill>
                  <a:prstClr val="black"/>
                </a:solidFill>
                <a:latin typeface="Arial"/>
                <a:cs typeface="Arial"/>
              </a:rPr>
              <a:t> en el Portal Web Institucional Programa Lvmen – Proceso Estratégico – Gestión de la Calidad y Acreditación Institucional – Gestión de la Calidad Administrativa.</a:t>
            </a:r>
          </a:p>
          <a:p>
            <a:pPr marL="12700" algn="just" defTabSz="914400">
              <a:lnSpc>
                <a:spcPts val="2370"/>
              </a:lnSpc>
              <a:spcBef>
                <a:spcPts val="105"/>
              </a:spcBef>
              <a:tabLst>
                <a:tab pos="3665220" algn="l"/>
              </a:tabLst>
            </a:pPr>
            <a:endParaRPr lang="es-CO" b="1" baseline="0" dirty="0" smtClean="0"/>
          </a:p>
          <a:p>
            <a:r>
              <a:rPr lang="es-CO" dirty="0" smtClean="0"/>
              <a:t>La metodología</a:t>
            </a:r>
            <a:r>
              <a:rPr lang="es-CO" baseline="0" dirty="0" smtClean="0"/>
              <a:t> para la formulación se aborda en 12 Pasos.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58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300" b="1" dirty="0" smtClean="0"/>
              <a:t>Paso 1: </a:t>
            </a:r>
            <a:r>
              <a:rPr lang="es-CO" sz="1300" spc="-5" dirty="0" smtClean="0">
                <a:latin typeface="Liberation Sans Narrow"/>
                <a:cs typeface="Liberation Sans Narrow"/>
              </a:rPr>
              <a:t>Seleccione </a:t>
            </a:r>
            <a:r>
              <a:rPr lang="es-CO" sz="1300" dirty="0" smtClean="0">
                <a:latin typeface="Liberation Sans Narrow"/>
                <a:cs typeface="Liberation Sans Narrow"/>
              </a:rPr>
              <a:t>la </a:t>
            </a:r>
            <a:r>
              <a:rPr lang="es-CO" sz="1300" spc="-5" dirty="0" smtClean="0">
                <a:latin typeface="Liberation Sans Narrow"/>
                <a:cs typeface="Liberation Sans Narrow"/>
              </a:rPr>
              <a:t>procedencia </a:t>
            </a:r>
            <a:r>
              <a:rPr lang="es-CO" sz="1300" dirty="0" smtClean="0">
                <a:latin typeface="Liberation Sans Narrow"/>
                <a:cs typeface="Liberation Sans Narrow"/>
              </a:rPr>
              <a:t>de </a:t>
            </a:r>
            <a:r>
              <a:rPr lang="es-CO" sz="1300" spc="-5" dirty="0" smtClean="0">
                <a:latin typeface="Liberation Sans Narrow"/>
                <a:cs typeface="Liberation Sans Narrow"/>
              </a:rPr>
              <a:t>las  oportunidades </a:t>
            </a:r>
            <a:r>
              <a:rPr lang="es-CO" sz="1300" dirty="0" smtClean="0">
                <a:latin typeface="Liberation Sans Narrow"/>
                <a:cs typeface="Liberation Sans Narrow"/>
              </a:rPr>
              <a:t>de </a:t>
            </a:r>
            <a:r>
              <a:rPr lang="es-CO" sz="1300" spc="-5" dirty="0" smtClean="0">
                <a:latin typeface="Liberation Sans Narrow"/>
                <a:cs typeface="Liberation Sans Narrow"/>
              </a:rPr>
              <a:t>mejora,  no conformidades o  hallazgos </a:t>
            </a:r>
            <a:r>
              <a:rPr lang="es-CO" sz="1300" dirty="0" smtClean="0">
                <a:latin typeface="Liberation Sans Narrow"/>
                <a:cs typeface="Liberation Sans Narrow"/>
              </a:rPr>
              <a:t>que se van a  </a:t>
            </a:r>
            <a:r>
              <a:rPr lang="es-CO" sz="1300" spc="-5" dirty="0" smtClean="0">
                <a:latin typeface="Liberation Sans Narrow"/>
                <a:cs typeface="Liberation Sans Narrow"/>
              </a:rPr>
              <a:t>registrar</a:t>
            </a:r>
            <a:r>
              <a:rPr lang="es-CO" sz="1300" spc="0" dirty="0" smtClean="0">
                <a:latin typeface="+mn-lt"/>
                <a:cs typeface="+mn-cs"/>
              </a:rPr>
              <a:t>:</a:t>
            </a:r>
            <a:r>
              <a:rPr lang="es-CO" sz="1300" spc="0" baseline="0" dirty="0" smtClean="0">
                <a:latin typeface="+mn-lt"/>
                <a:cs typeface="+mn-cs"/>
              </a:rPr>
              <a:t> C</a:t>
            </a:r>
            <a:r>
              <a:rPr lang="es-CO" sz="1300" baseline="0" dirty="0" smtClean="0"/>
              <a:t>alidad Administrativa, Calidad Académica o Control Interno. </a:t>
            </a:r>
          </a:p>
          <a:p>
            <a:endParaRPr lang="es-CO" baseline="0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61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2: </a:t>
            </a:r>
            <a:r>
              <a:rPr kumimoji="0" lang="es-CO" sz="19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Describa </a:t>
            </a:r>
            <a:r>
              <a:rPr kumimoji="0" lang="es-CO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kumimoji="0" lang="es-CO" sz="19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Oportunidad </a:t>
            </a:r>
            <a:r>
              <a:rPr kumimoji="0" lang="es-CO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s-CO" sz="19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 (OM), </a:t>
            </a:r>
            <a:r>
              <a:rPr kumimoji="0" lang="es-CO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es-CO" sz="1900" b="0" i="0" u="none" strike="noStrike" kern="1200" cap="none" spc="7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sz="19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Conformidad (NC) o Hallazgo consignada el informe de evaluación o autoevaluación.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70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3:</a:t>
            </a:r>
            <a:r>
              <a:rPr lang="es-CO" b="1" baseline="0" dirty="0" smtClean="0"/>
              <a:t> </a:t>
            </a:r>
            <a:r>
              <a:rPr lang="es-CO" baseline="0" dirty="0" smtClean="0"/>
              <a:t>Identifique la causa raíz que originó la no conformidad o el hallazgo teniendo en cuenta el análisis puntual en la estructura del informe.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Desarrolle técnicas de identificación como: 5 porqués, lluvia de ideas o espina de pescado.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20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lang="es-CO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s-CO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la acción general de mejoramiento que elimina la causa generadora de los hallazgos o no conformidades. Pregúntese </a:t>
            </a:r>
            <a:r>
              <a:rPr lang="es-CO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¿Qué voy a hacer para eliminar la causa?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61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5: </a:t>
            </a:r>
            <a:r>
              <a:rPr lang="es-CO" dirty="0" smtClean="0"/>
              <a:t>Diseñe la</a:t>
            </a:r>
            <a:r>
              <a:rPr lang="es-CO" baseline="0" dirty="0" smtClean="0"/>
              <a:t> o las actividades para desarrollar la Acción.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La estructura de la actividad debe iniciar con un verbo en infinitivo. Ejemplo: </a:t>
            </a:r>
            <a:r>
              <a:rPr lang="es-CO" i="1" baseline="0" dirty="0" smtClean="0"/>
              <a:t>Desarrollar, construir, generar, vincular. </a:t>
            </a:r>
            <a:endParaRPr lang="es-CO" dirty="0" smtClean="0"/>
          </a:p>
          <a:p>
            <a:endParaRPr lang="es-CO" dirty="0" smtClean="0"/>
          </a:p>
          <a:p>
            <a:endParaRPr lang="es-CO" b="0" i="0" baseline="0" dirty="0" smtClean="0"/>
          </a:p>
          <a:p>
            <a:endParaRPr lang="es-CO" b="0" i="0" baseline="0" dirty="0" smtClean="0"/>
          </a:p>
          <a:p>
            <a:endParaRPr lang="es-CO" b="0" i="0" baseline="0" dirty="0" smtClean="0"/>
          </a:p>
          <a:p>
            <a:endParaRPr lang="es-CO" b="0" i="0" baseline="0" dirty="0" smtClean="0"/>
          </a:p>
          <a:p>
            <a:endParaRPr lang="es-CO" b="1" i="0" baseline="0" dirty="0" smtClean="0">
              <a:solidFill>
                <a:srgbClr val="00B050"/>
              </a:solidFill>
            </a:endParaRPr>
          </a:p>
          <a:p>
            <a:endParaRPr lang="es-CO" b="1" i="0" baseline="0" dirty="0" smtClean="0">
              <a:solidFill>
                <a:srgbClr val="00B050"/>
              </a:solidFill>
            </a:endParaRPr>
          </a:p>
          <a:p>
            <a:endParaRPr lang="es-CO" b="1" i="0" baseline="0" dirty="0" smtClean="0">
              <a:solidFill>
                <a:srgbClr val="00B050"/>
              </a:solidFill>
            </a:endParaRPr>
          </a:p>
          <a:p>
            <a:endParaRPr lang="es-CO" b="1" i="0" baseline="0" dirty="0" smtClean="0">
              <a:solidFill>
                <a:srgbClr val="00B05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i="0" baseline="0" dirty="0" smtClean="0">
                <a:solidFill>
                  <a:srgbClr val="00B050"/>
                </a:solidFill>
              </a:rPr>
              <a:t>Verbo infinitivo + sujeto + frase calificativa.  Ejemplos: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i="0" baseline="0" dirty="0" smtClean="0">
              <a:solidFill>
                <a:srgbClr val="00B05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1" i="0" baseline="0" dirty="0" smtClean="0">
                <a:solidFill>
                  <a:srgbClr val="00B050"/>
                </a:solidFill>
              </a:rPr>
              <a:t>Desarrollar + 30 + jornadas de capacitación del Código General Disciplinario.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1" i="0" baseline="0" dirty="0" smtClean="0">
                <a:solidFill>
                  <a:srgbClr val="00B050"/>
                </a:solidFill>
              </a:rPr>
              <a:t>Construir + 35 + kilómetros de red vial nacional + en el </a:t>
            </a:r>
            <a:r>
              <a:rPr lang="es-CO" b="1" i="0" baseline="0" dirty="0" err="1" smtClean="0">
                <a:solidFill>
                  <a:srgbClr val="00B050"/>
                </a:solidFill>
              </a:rPr>
              <a:t>Dpto</a:t>
            </a:r>
            <a:r>
              <a:rPr lang="es-CO" b="1" i="0" baseline="0" dirty="0" smtClean="0">
                <a:solidFill>
                  <a:srgbClr val="00B050"/>
                </a:solidFill>
              </a:rPr>
              <a:t> de Santander.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1" i="0" baseline="0" dirty="0" smtClean="0">
                <a:solidFill>
                  <a:srgbClr val="00B050"/>
                </a:solidFill>
              </a:rPr>
              <a:t>Generar + 30.000 + nuevos cupos en educación superior + en el </a:t>
            </a:r>
            <a:r>
              <a:rPr lang="es-CO" b="1" i="0" baseline="0" dirty="0" err="1" smtClean="0">
                <a:solidFill>
                  <a:srgbClr val="00B050"/>
                </a:solidFill>
              </a:rPr>
              <a:t>cuatrenio</a:t>
            </a:r>
            <a:r>
              <a:rPr lang="es-CO" b="1" i="0" baseline="0" dirty="0" smtClean="0">
                <a:solidFill>
                  <a:srgbClr val="00B050"/>
                </a:solidFill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1" i="0" baseline="0" dirty="0" smtClean="0">
                <a:solidFill>
                  <a:srgbClr val="00B050"/>
                </a:solidFill>
              </a:rPr>
              <a:t>Vincular + 20 + municipios + a la estrategia de territorios digitales. </a:t>
            </a:r>
            <a:endParaRPr lang="es-CO" b="1" i="0" dirty="0" smtClean="0">
              <a:solidFill>
                <a:srgbClr val="00B050"/>
              </a:solidFill>
            </a:endParaRP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27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Paso 6: </a:t>
            </a:r>
            <a:r>
              <a:rPr lang="es-CO" dirty="0" smtClean="0"/>
              <a:t>Determine</a:t>
            </a:r>
            <a:r>
              <a:rPr lang="es-CO" baseline="0" dirty="0" smtClean="0"/>
              <a:t> y comparta la responsabilidad para ejecutar las actividades, de tal manera que se involucre el Líder del Proceso y el ejecutor directo de la mejora.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Para efectos del seguimiento, estímulos y sanciones la responsabilidad se determinará individualmente.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3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9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33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12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F2AC1FD6-F879-4730-B35A-A461E39AF20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BC80CB56-E864-4FE3-8732-3DB9121905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59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6821A4B-3E31-4733-8105-81898195E6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E87DE42E-0A54-479A-ADE7-6AADD6268C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413255" y="679847"/>
            <a:ext cx="685979" cy="68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015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176A7BF-3D53-4C69-A0FF-FAD6D95460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72F1E41-832C-4866-B771-45A69789FF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36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176A7BF-3D53-4C69-A0FF-FAD6D95460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72F1E41-832C-4866-B771-45A69789FF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39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176A7BF-3D53-4C69-A0FF-FAD6D95460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72F1E41-832C-4866-B771-45A69789FF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42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176A7BF-3D53-4C69-A0FF-FAD6D95460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72F1E41-832C-4866-B771-45A69789FF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42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0E9B38D8-33FB-4642-B5F4-567A1FA9A32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F2337285-5C68-4E02-B350-268BCEE8D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9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4086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3" y="1200151"/>
            <a:ext cx="54086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B4343C9-7DEB-428B-B8FB-53016A5F21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AA2FA1AF-2A6B-41F3-8F7F-47381C70694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28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90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30A201E-AEFC-417E-BD87-8AC6046DBE0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CF775783-D665-4269-869C-42B280E6B32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7294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CCDC1948-4ADF-4185-8F85-C13A61A6307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E71F139-8BFC-465D-94C3-95777973D32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517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F0220C19-361D-4451-AD85-6A7E4B124CC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7EB77A5D-5DAD-4765-BC2E-5507ADF463F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584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B7822A76-281D-467A-A8F2-41AAE871E5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2689DA1-7F0D-4487-923C-A5630D6DFAB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890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F15C2E5D-F067-4230-9F4F-2664F43D18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E6B62E66-79E1-4DBC-904B-E8177F4EC1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6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B567157-5BAE-4197-9E31-B6E6017EB25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76596AA6-DBE9-4E9A-B795-312CF9A2A3A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41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9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87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31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8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97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1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99F9-F49E-A547-9347-DAB29F2BE1B4}" type="datetimeFigureOut">
              <a:rPr lang="es-ES" smtClean="0"/>
              <a:t>28/05/2019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ED84-6D0B-8D48-97F3-0B7CBADCA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2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fld id="{A176A7BF-3D53-4C69-A0FF-FAD6D95460F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28/05/2019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fld id="{172F1E41-832C-4866-B771-45A69789FF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5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ntallaPPointMGRAN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13" y="95084"/>
            <a:ext cx="2097913" cy="690563"/>
          </a:xfrm>
          <a:prstGeom prst="rect">
            <a:avLst/>
          </a:prstGeom>
        </p:spPr>
      </p:pic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1511306" y="919590"/>
            <a:ext cx="648862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los Responsables de ejecutar la Actividad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4755616" y="1744887"/>
            <a:ext cx="3826764" cy="1390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4937035" y="1941640"/>
            <a:ext cx="346392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es-CO" sz="1600" dirty="0" smtClean="0">
                <a:latin typeface="Arial"/>
                <a:cs typeface="Arial"/>
              </a:rPr>
              <a:t>El Líder del Proceso además de los operadores del </a:t>
            </a:r>
            <a:r>
              <a:rPr lang="es-CO" sz="1600" dirty="0">
                <a:latin typeface="Arial"/>
                <a:cs typeface="Arial"/>
              </a:rPr>
              <a:t>mismo u otro </a:t>
            </a:r>
            <a:r>
              <a:rPr lang="es-CO" sz="1600" dirty="0" smtClean="0">
                <a:latin typeface="Arial"/>
                <a:cs typeface="Arial"/>
              </a:rPr>
              <a:t>Proceso </a:t>
            </a:r>
            <a:r>
              <a:rPr lang="es-CO" sz="1600" dirty="0">
                <a:latin typeface="Arial"/>
                <a:cs typeface="Arial"/>
              </a:rPr>
              <a:t>que </a:t>
            </a:r>
            <a:r>
              <a:rPr lang="es-CO" sz="1600" dirty="0" smtClean="0">
                <a:latin typeface="Arial"/>
                <a:cs typeface="Arial"/>
              </a:rPr>
              <a:t>tenga incidencia en la ejecución de la actividad de mejoramiento.  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1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53908"/>
              </p:ext>
            </p:extLst>
          </p:nvPr>
        </p:nvGraphicFramePr>
        <p:xfrm>
          <a:off x="511876" y="1624796"/>
          <a:ext cx="3026192" cy="151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1009650" marR="492759" indent="-4972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7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r>
                        <a:rPr sz="1600" spc="-70" dirty="0"/>
                        <a:t>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9"/>
          <p:cNvSpPr/>
          <p:nvPr/>
        </p:nvSpPr>
        <p:spPr>
          <a:xfrm>
            <a:off x="3722161" y="2041646"/>
            <a:ext cx="849839" cy="621216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1"/>
                </a:lnTo>
                <a:lnTo>
                  <a:pt x="0" y="275081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6947" b="9043"/>
          <a:stretch/>
        </p:blipFill>
        <p:spPr>
          <a:xfrm>
            <a:off x="3534081" y="3293117"/>
            <a:ext cx="2075835" cy="17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41" y="137048"/>
            <a:ext cx="2287770" cy="753058"/>
          </a:xfrm>
          <a:prstGeom prst="rect">
            <a:avLst/>
          </a:prstGeom>
        </p:spPr>
      </p:pic>
      <p:sp>
        <p:nvSpPr>
          <p:cNvPr id="26" name="object 2"/>
          <p:cNvSpPr txBox="1">
            <a:spLocks noGrp="1"/>
          </p:cNvSpPr>
          <p:nvPr>
            <p:ph type="title"/>
          </p:nvPr>
        </p:nvSpPr>
        <p:spPr>
          <a:xfrm>
            <a:off x="1000633" y="1129158"/>
            <a:ext cx="71427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Denominación Unidad de Medida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60931"/>
              </p:ext>
            </p:extLst>
          </p:nvPr>
        </p:nvGraphicFramePr>
        <p:xfrm>
          <a:off x="361666" y="1968998"/>
          <a:ext cx="2964991" cy="173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741">
                <a:tc>
                  <a:txBody>
                    <a:bodyPr/>
                    <a:lstStyle/>
                    <a:p>
                      <a:pPr marL="212725" marR="193040" indent="698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70" dirty="0" err="1" smtClean="0"/>
                        <a:t>Indicador</a:t>
                      </a:r>
                      <a:r>
                        <a:rPr lang="es-MX" sz="1600" spc="-70" dirty="0" smtClean="0"/>
                        <a:t> </a:t>
                      </a:r>
                      <a:r>
                        <a:rPr sz="1600" spc="55" dirty="0" smtClean="0"/>
                        <a:t>/</a:t>
                      </a:r>
                      <a:r>
                        <a:rPr lang="es-CO" sz="1600" spc="55" baseline="0" dirty="0" smtClean="0"/>
                        <a:t> </a:t>
                      </a:r>
                      <a:r>
                        <a:rPr lang="es-MX" sz="1600" spc="-65" dirty="0" smtClean="0"/>
                        <a:t>U</a:t>
                      </a:r>
                      <a:r>
                        <a:rPr sz="1600" spc="-65" dirty="0" err="1" smtClean="0"/>
                        <a:t>nidad</a:t>
                      </a:r>
                      <a:r>
                        <a:rPr sz="1600" spc="-155" dirty="0" smtClean="0"/>
                        <a:t> </a:t>
                      </a:r>
                      <a:r>
                        <a:rPr lang="es-CO" sz="1600" spc="-155" dirty="0" smtClean="0"/>
                        <a:t> </a:t>
                      </a:r>
                      <a:r>
                        <a:rPr sz="1600" spc="-80" dirty="0" smtClean="0"/>
                        <a:t>de</a:t>
                      </a:r>
                      <a:r>
                        <a:rPr sz="1600" spc="-130" dirty="0" smtClean="0"/>
                        <a:t> </a:t>
                      </a:r>
                      <a:r>
                        <a:rPr lang="es-MX" sz="1600" spc="-70" dirty="0" smtClean="0"/>
                        <a:t>M</a:t>
                      </a:r>
                      <a:r>
                        <a:rPr sz="1600" spc="-70" dirty="0" err="1" smtClean="0"/>
                        <a:t>edida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object 9"/>
          <p:cNvSpPr/>
          <p:nvPr/>
        </p:nvSpPr>
        <p:spPr>
          <a:xfrm>
            <a:off x="3635212" y="2420433"/>
            <a:ext cx="936788" cy="753716"/>
          </a:xfrm>
          <a:custGeom>
            <a:avLst/>
            <a:gdLst/>
            <a:ahLst/>
            <a:cxnLst/>
            <a:rect l="l" t="t" r="r" b="b"/>
            <a:pathLst>
              <a:path w="1231900" h="1100454">
                <a:moveTo>
                  <a:pt x="681228" y="0"/>
                </a:moveTo>
                <a:lnTo>
                  <a:pt x="681228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8" y="825246"/>
                </a:lnTo>
                <a:lnTo>
                  <a:pt x="681228" y="1100327"/>
                </a:lnTo>
                <a:lnTo>
                  <a:pt x="1231392" y="550163"/>
                </a:lnTo>
                <a:lnTo>
                  <a:pt x="6812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1676610"/>
            <a:ext cx="429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nombre asigno al indicador de la actividad? </a:t>
            </a:r>
            <a:endParaRPr lang="es-CO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27" b="88579" l="3762" r="64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9087" r="33699" b="5989"/>
          <a:stretch/>
        </p:blipFill>
        <p:spPr>
          <a:xfrm>
            <a:off x="5061319" y="2420433"/>
            <a:ext cx="3314700" cy="19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075914" y="1028724"/>
            <a:ext cx="71427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Medida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647281" y="1640781"/>
            <a:ext cx="4295295" cy="6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88832"/>
              </p:ext>
            </p:extLst>
          </p:nvPr>
        </p:nvGraphicFramePr>
        <p:xfrm>
          <a:off x="373188" y="1945881"/>
          <a:ext cx="2738502" cy="185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554">
                <a:tc>
                  <a:txBody>
                    <a:bodyPr/>
                    <a:lstStyle/>
                    <a:p>
                      <a:pPr marL="212725" marR="193040" indent="698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1600" spc="-65" dirty="0" smtClean="0"/>
                        <a:t>Cantidad Unidad de Medida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CO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 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9"/>
          <p:cNvSpPr/>
          <p:nvPr/>
        </p:nvSpPr>
        <p:spPr>
          <a:xfrm>
            <a:off x="3309158" y="2387085"/>
            <a:ext cx="988466" cy="796750"/>
          </a:xfrm>
          <a:custGeom>
            <a:avLst/>
            <a:gdLst/>
            <a:ahLst/>
            <a:cxnLst/>
            <a:rect l="l" t="t" r="r" b="b"/>
            <a:pathLst>
              <a:path w="1231900" h="1100454">
                <a:moveTo>
                  <a:pt x="681228" y="0"/>
                </a:moveTo>
                <a:lnTo>
                  <a:pt x="681228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8" y="825246"/>
                </a:lnTo>
                <a:lnTo>
                  <a:pt x="681228" y="1100327"/>
                </a:lnTo>
                <a:lnTo>
                  <a:pt x="1231392" y="550163"/>
                </a:lnTo>
                <a:lnTo>
                  <a:pt x="68122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90" y="144623"/>
            <a:ext cx="2299234" cy="75683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787487" y="1643262"/>
            <a:ext cx="4155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o tamaño de la actividad, establecido en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o porcentaje.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45133" y="2387084"/>
            <a:ext cx="349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cuánto me comprometo</a:t>
            </a:r>
            <a:r>
              <a:rPr 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O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45" b="98276" l="1552" r="99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5816" r="4478" b="10577"/>
          <a:stretch/>
        </p:blipFill>
        <p:spPr>
          <a:xfrm rot="20978756">
            <a:off x="5508738" y="2968647"/>
            <a:ext cx="1150942" cy="133169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9844" l="31250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4791" r="29329" b="7968"/>
          <a:stretch/>
        </p:blipFill>
        <p:spPr>
          <a:xfrm>
            <a:off x="7144317" y="2993049"/>
            <a:ext cx="600502" cy="12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48908" y="1946322"/>
            <a:ext cx="2056889" cy="18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/>
          <p:cNvSpPr txBox="1"/>
          <p:nvPr/>
        </p:nvSpPr>
        <p:spPr>
          <a:xfrm>
            <a:off x="6419847" y="1996933"/>
            <a:ext cx="188595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6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Semanal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Trimestral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Semestral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42265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16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Bianual</a:t>
            </a:r>
            <a:endParaRPr lang="es-CO" sz="16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0"/>
          <p:cNvSpPr/>
          <p:nvPr/>
        </p:nvSpPr>
        <p:spPr>
          <a:xfrm>
            <a:off x="4279194" y="2371562"/>
            <a:ext cx="982059" cy="696904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26 Título"/>
          <p:cNvSpPr>
            <a:spLocks noGrp="1"/>
          </p:cNvSpPr>
          <p:nvPr>
            <p:ph type="title"/>
          </p:nvPr>
        </p:nvSpPr>
        <p:spPr>
          <a:xfrm>
            <a:off x="933959" y="954085"/>
            <a:ext cx="7296150" cy="474665"/>
          </a:xfrm>
        </p:spPr>
        <p:txBody>
          <a:bodyPr>
            <a:no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Defina la Periodicidad ejecución de la Actividad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573">
            <a:off x="4081697" y="3388274"/>
            <a:ext cx="1377054" cy="139558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09" y="178483"/>
            <a:ext cx="2106880" cy="693335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91568"/>
              </p:ext>
            </p:extLst>
          </p:nvPr>
        </p:nvGraphicFramePr>
        <p:xfrm>
          <a:off x="1056800" y="1877763"/>
          <a:ext cx="2329070" cy="188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98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Periodicidad  actividad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8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472"/>
            <a:ext cx="9144000" cy="5220971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93" y="3620440"/>
            <a:ext cx="1022638" cy="1040650"/>
          </a:xfrm>
          <a:prstGeom prst="rect">
            <a:avLst/>
          </a:prstGeom>
        </p:spPr>
      </p:pic>
      <p:sp>
        <p:nvSpPr>
          <p:cNvPr id="35" name="object 15"/>
          <p:cNvSpPr/>
          <p:nvPr/>
        </p:nvSpPr>
        <p:spPr>
          <a:xfrm>
            <a:off x="1109574" y="3248660"/>
            <a:ext cx="2512502" cy="921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 txBox="1"/>
          <p:nvPr/>
        </p:nvSpPr>
        <p:spPr>
          <a:xfrm>
            <a:off x="1109574" y="3488930"/>
            <a:ext cx="24263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O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del proyecto o actividad: DÍA-MES-AÑO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8"/>
          <p:cNvSpPr/>
          <p:nvPr/>
        </p:nvSpPr>
        <p:spPr>
          <a:xfrm>
            <a:off x="2025382" y="1986788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/>
          <p:cNvSpPr/>
          <p:nvPr/>
        </p:nvSpPr>
        <p:spPr>
          <a:xfrm>
            <a:off x="4392903" y="1986788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/>
          <p:cNvSpPr/>
          <p:nvPr/>
        </p:nvSpPr>
        <p:spPr>
          <a:xfrm>
            <a:off x="2025382" y="2356660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1"/>
          <p:cNvSpPr/>
          <p:nvPr/>
        </p:nvSpPr>
        <p:spPr>
          <a:xfrm>
            <a:off x="4392903" y="2358552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2"/>
          <p:cNvSpPr/>
          <p:nvPr/>
        </p:nvSpPr>
        <p:spPr>
          <a:xfrm>
            <a:off x="2025381" y="2701950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3"/>
          <p:cNvSpPr/>
          <p:nvPr/>
        </p:nvSpPr>
        <p:spPr>
          <a:xfrm>
            <a:off x="4383912" y="2701949"/>
            <a:ext cx="2365375" cy="370840"/>
          </a:xfrm>
          <a:custGeom>
            <a:avLst/>
            <a:gdLst/>
            <a:ahLst/>
            <a:cxnLst/>
            <a:rect l="l" t="t" r="r" b="b"/>
            <a:pathLst>
              <a:path w="2365375" h="370839">
                <a:moveTo>
                  <a:pt x="0" y="370839"/>
                </a:moveTo>
                <a:lnTo>
                  <a:pt x="2365121" y="370839"/>
                </a:lnTo>
                <a:lnTo>
                  <a:pt x="236512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28790"/>
              </p:ext>
            </p:extLst>
          </p:nvPr>
        </p:nvGraphicFramePr>
        <p:xfrm>
          <a:off x="2110610" y="1163211"/>
          <a:ext cx="4690240" cy="175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789"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endParaRPr lang="es-CO" sz="1400" b="1" spc="-114" dirty="0" smtClean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algn="ctr">
                        <a:lnSpc>
                          <a:spcPct val="100000"/>
                        </a:lnSpc>
                      </a:pPr>
                      <a:r>
                        <a:rPr sz="1600" b="1" spc="-114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r>
                        <a:rPr sz="1600" b="1" spc="-114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600" b="1" spc="-8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737235" marR="404495" indent="-31432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es-MX" sz="1600" b="1" spc="-114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sz="1600" b="1" spc="-114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r>
                        <a:rPr sz="1600" b="1" spc="-114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MX" sz="1600" b="1" spc="-185" baseline="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finalización</a:t>
                      </a:r>
                      <a:r>
                        <a:rPr sz="1600" b="1" spc="-85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" name="object 15"/>
          <p:cNvSpPr/>
          <p:nvPr/>
        </p:nvSpPr>
        <p:spPr>
          <a:xfrm>
            <a:off x="5128865" y="3280687"/>
            <a:ext cx="2512502" cy="921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6"/>
          <p:cNvSpPr txBox="1"/>
          <p:nvPr/>
        </p:nvSpPr>
        <p:spPr>
          <a:xfrm>
            <a:off x="5083319" y="3488930"/>
            <a:ext cx="24263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O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s-CO" sz="1600" spc="-5" dirty="0">
                <a:latin typeface="Arial" panose="020B0604020202020204" pitchFamily="34" charset="0"/>
                <a:cs typeface="Arial" panose="020B0604020202020204" pitchFamily="34" charset="0"/>
              </a:rPr>
              <a:t>del proyecto o actividad: </a:t>
            </a:r>
            <a:r>
              <a:rPr lang="es-CO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DÍA-MES-AÑO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8"/>
          <p:cNvSpPr/>
          <p:nvPr/>
        </p:nvSpPr>
        <p:spPr>
          <a:xfrm>
            <a:off x="994248" y="2219795"/>
            <a:ext cx="1070610" cy="1622876"/>
          </a:xfrm>
          <a:custGeom>
            <a:avLst/>
            <a:gdLst/>
            <a:ahLst/>
            <a:cxnLst/>
            <a:rect l="l" t="t" r="r" b="b"/>
            <a:pathLst>
              <a:path w="1070610" h="1830704">
                <a:moveTo>
                  <a:pt x="163830" y="1752727"/>
                </a:moveTo>
                <a:lnTo>
                  <a:pt x="163830" y="1830451"/>
                </a:lnTo>
                <a:lnTo>
                  <a:pt x="215646" y="1804542"/>
                </a:lnTo>
                <a:lnTo>
                  <a:pt x="176784" y="1804542"/>
                </a:lnTo>
                <a:lnTo>
                  <a:pt x="176784" y="1778634"/>
                </a:lnTo>
                <a:lnTo>
                  <a:pt x="215645" y="1778634"/>
                </a:lnTo>
                <a:lnTo>
                  <a:pt x="163830" y="1752727"/>
                </a:lnTo>
                <a:close/>
              </a:path>
              <a:path w="1070610" h="1830704">
                <a:moveTo>
                  <a:pt x="1070102" y="0"/>
                </a:moveTo>
                <a:lnTo>
                  <a:pt x="5803" y="0"/>
                </a:lnTo>
                <a:lnTo>
                  <a:pt x="0" y="5841"/>
                </a:lnTo>
                <a:lnTo>
                  <a:pt x="0" y="1798701"/>
                </a:lnTo>
                <a:lnTo>
                  <a:pt x="5803" y="1804542"/>
                </a:lnTo>
                <a:lnTo>
                  <a:pt x="163830" y="1804542"/>
                </a:lnTo>
                <a:lnTo>
                  <a:pt x="163830" y="1791589"/>
                </a:lnTo>
                <a:lnTo>
                  <a:pt x="25908" y="1791589"/>
                </a:lnTo>
                <a:lnTo>
                  <a:pt x="12954" y="1778634"/>
                </a:lnTo>
                <a:lnTo>
                  <a:pt x="25908" y="1778634"/>
                </a:lnTo>
                <a:lnTo>
                  <a:pt x="25908" y="25907"/>
                </a:lnTo>
                <a:lnTo>
                  <a:pt x="12954" y="25907"/>
                </a:lnTo>
                <a:lnTo>
                  <a:pt x="25908" y="12953"/>
                </a:lnTo>
                <a:lnTo>
                  <a:pt x="1070102" y="12953"/>
                </a:lnTo>
                <a:lnTo>
                  <a:pt x="1070102" y="0"/>
                </a:lnTo>
                <a:close/>
              </a:path>
              <a:path w="1070610" h="1830704">
                <a:moveTo>
                  <a:pt x="215645" y="1778634"/>
                </a:moveTo>
                <a:lnTo>
                  <a:pt x="176784" y="1778634"/>
                </a:lnTo>
                <a:lnTo>
                  <a:pt x="176784" y="1804542"/>
                </a:lnTo>
                <a:lnTo>
                  <a:pt x="215646" y="1804542"/>
                </a:lnTo>
                <a:lnTo>
                  <a:pt x="241554" y="1791589"/>
                </a:lnTo>
                <a:lnTo>
                  <a:pt x="215645" y="1778634"/>
                </a:lnTo>
                <a:close/>
              </a:path>
              <a:path w="1070610" h="1830704">
                <a:moveTo>
                  <a:pt x="25908" y="1778634"/>
                </a:moveTo>
                <a:lnTo>
                  <a:pt x="12954" y="1778634"/>
                </a:lnTo>
                <a:lnTo>
                  <a:pt x="25908" y="1791589"/>
                </a:lnTo>
                <a:lnTo>
                  <a:pt x="25908" y="1778634"/>
                </a:lnTo>
                <a:close/>
              </a:path>
              <a:path w="1070610" h="1830704">
                <a:moveTo>
                  <a:pt x="163830" y="1778634"/>
                </a:moveTo>
                <a:lnTo>
                  <a:pt x="25908" y="1778634"/>
                </a:lnTo>
                <a:lnTo>
                  <a:pt x="25908" y="1791589"/>
                </a:lnTo>
                <a:lnTo>
                  <a:pt x="163830" y="1791589"/>
                </a:lnTo>
                <a:lnTo>
                  <a:pt x="163830" y="1778634"/>
                </a:lnTo>
                <a:close/>
              </a:path>
              <a:path w="1070610" h="1830704">
                <a:moveTo>
                  <a:pt x="25908" y="12953"/>
                </a:moveTo>
                <a:lnTo>
                  <a:pt x="12954" y="25907"/>
                </a:lnTo>
                <a:lnTo>
                  <a:pt x="25908" y="25907"/>
                </a:lnTo>
                <a:lnTo>
                  <a:pt x="25908" y="12953"/>
                </a:lnTo>
                <a:close/>
              </a:path>
              <a:path w="1070610" h="1830704">
                <a:moveTo>
                  <a:pt x="1070102" y="12953"/>
                </a:moveTo>
                <a:lnTo>
                  <a:pt x="25908" y="12953"/>
                </a:lnTo>
                <a:lnTo>
                  <a:pt x="25908" y="25907"/>
                </a:lnTo>
                <a:lnTo>
                  <a:pt x="1070102" y="25907"/>
                </a:lnTo>
                <a:lnTo>
                  <a:pt x="1070102" y="129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0"/>
          <p:cNvSpPr/>
          <p:nvPr/>
        </p:nvSpPr>
        <p:spPr>
          <a:xfrm>
            <a:off x="6814236" y="2106928"/>
            <a:ext cx="1069975" cy="1634315"/>
          </a:xfrm>
          <a:custGeom>
            <a:avLst/>
            <a:gdLst/>
            <a:ahLst/>
            <a:cxnLst/>
            <a:rect l="l" t="t" r="r" b="b"/>
            <a:pathLst>
              <a:path w="1069975" h="1830704">
                <a:moveTo>
                  <a:pt x="905764" y="1752727"/>
                </a:moveTo>
                <a:lnTo>
                  <a:pt x="828040" y="1791589"/>
                </a:lnTo>
                <a:lnTo>
                  <a:pt x="905764" y="1830451"/>
                </a:lnTo>
                <a:lnTo>
                  <a:pt x="905764" y="1804542"/>
                </a:lnTo>
                <a:lnTo>
                  <a:pt x="892810" y="1804542"/>
                </a:lnTo>
                <a:lnTo>
                  <a:pt x="892810" y="1778634"/>
                </a:lnTo>
                <a:lnTo>
                  <a:pt x="905764" y="1778634"/>
                </a:lnTo>
                <a:lnTo>
                  <a:pt x="905764" y="1752727"/>
                </a:lnTo>
                <a:close/>
              </a:path>
              <a:path w="1069975" h="1830704">
                <a:moveTo>
                  <a:pt x="905764" y="1778634"/>
                </a:moveTo>
                <a:lnTo>
                  <a:pt x="892810" y="1778634"/>
                </a:lnTo>
                <a:lnTo>
                  <a:pt x="892810" y="1804542"/>
                </a:lnTo>
                <a:lnTo>
                  <a:pt x="905764" y="1804542"/>
                </a:lnTo>
                <a:lnTo>
                  <a:pt x="905764" y="1778634"/>
                </a:lnTo>
                <a:close/>
              </a:path>
              <a:path w="1069975" h="1830704">
                <a:moveTo>
                  <a:pt x="1043686" y="1778634"/>
                </a:moveTo>
                <a:lnTo>
                  <a:pt x="905764" y="1778634"/>
                </a:lnTo>
                <a:lnTo>
                  <a:pt x="905764" y="1804542"/>
                </a:lnTo>
                <a:lnTo>
                  <a:pt x="1063752" y="1804542"/>
                </a:lnTo>
                <a:lnTo>
                  <a:pt x="1069594" y="1798701"/>
                </a:lnTo>
                <a:lnTo>
                  <a:pt x="1069594" y="1791589"/>
                </a:lnTo>
                <a:lnTo>
                  <a:pt x="1043686" y="1791589"/>
                </a:lnTo>
                <a:lnTo>
                  <a:pt x="1043686" y="1778634"/>
                </a:lnTo>
                <a:close/>
              </a:path>
              <a:path w="1069975" h="1830704">
                <a:moveTo>
                  <a:pt x="1043686" y="12953"/>
                </a:moveTo>
                <a:lnTo>
                  <a:pt x="1043686" y="1791589"/>
                </a:lnTo>
                <a:lnTo>
                  <a:pt x="1056640" y="1778634"/>
                </a:lnTo>
                <a:lnTo>
                  <a:pt x="1069594" y="1778634"/>
                </a:lnTo>
                <a:lnTo>
                  <a:pt x="1069594" y="25907"/>
                </a:lnTo>
                <a:lnTo>
                  <a:pt x="1056640" y="25907"/>
                </a:lnTo>
                <a:lnTo>
                  <a:pt x="1043686" y="12953"/>
                </a:lnTo>
                <a:close/>
              </a:path>
              <a:path w="1069975" h="1830704">
                <a:moveTo>
                  <a:pt x="1069594" y="1778634"/>
                </a:moveTo>
                <a:lnTo>
                  <a:pt x="1056640" y="1778634"/>
                </a:lnTo>
                <a:lnTo>
                  <a:pt x="1043686" y="1791589"/>
                </a:lnTo>
                <a:lnTo>
                  <a:pt x="1069594" y="1791589"/>
                </a:lnTo>
                <a:lnTo>
                  <a:pt x="1069594" y="1778634"/>
                </a:lnTo>
                <a:close/>
              </a:path>
              <a:path w="1069975" h="1830704">
                <a:moveTo>
                  <a:pt x="1063752" y="0"/>
                </a:moveTo>
                <a:lnTo>
                  <a:pt x="0" y="0"/>
                </a:lnTo>
                <a:lnTo>
                  <a:pt x="0" y="25907"/>
                </a:lnTo>
                <a:lnTo>
                  <a:pt x="1043686" y="25907"/>
                </a:lnTo>
                <a:lnTo>
                  <a:pt x="1043686" y="12953"/>
                </a:lnTo>
                <a:lnTo>
                  <a:pt x="1069594" y="12953"/>
                </a:lnTo>
                <a:lnTo>
                  <a:pt x="1069594" y="5841"/>
                </a:lnTo>
                <a:lnTo>
                  <a:pt x="1063752" y="0"/>
                </a:lnTo>
                <a:close/>
              </a:path>
              <a:path w="1069975" h="1830704">
                <a:moveTo>
                  <a:pt x="1069594" y="12953"/>
                </a:moveTo>
                <a:lnTo>
                  <a:pt x="1043686" y="12953"/>
                </a:lnTo>
                <a:lnTo>
                  <a:pt x="1056640" y="25907"/>
                </a:lnTo>
                <a:lnTo>
                  <a:pt x="1069594" y="25907"/>
                </a:lnTo>
                <a:lnTo>
                  <a:pt x="1069594" y="129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3 Título"/>
          <p:cNvSpPr>
            <a:spLocks noGrp="1"/>
          </p:cNvSpPr>
          <p:nvPr>
            <p:ph type="title"/>
          </p:nvPr>
        </p:nvSpPr>
        <p:spPr>
          <a:xfrm>
            <a:off x="472103" y="641445"/>
            <a:ext cx="8229600" cy="357902"/>
          </a:xfrm>
        </p:spPr>
        <p:txBody>
          <a:bodyPr>
            <a:no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ejecución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50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13988" r="53959" b="76930"/>
          <a:stretch/>
        </p:blipFill>
        <p:spPr>
          <a:xfrm>
            <a:off x="1950769" y="109182"/>
            <a:ext cx="2028451" cy="5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7167675" y="3471673"/>
            <a:ext cx="1346933" cy="117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4880727" y="3471674"/>
            <a:ext cx="1486797" cy="1327891"/>
          </a:xfrm>
          <a:prstGeom prst="rect">
            <a:avLst/>
          </a:prstGeom>
          <a:blipFill>
            <a:blip r:embed="rId5" cstate="print"/>
            <a:srcRect/>
            <a:stretch>
              <a:fillRect l="-13319" t="-10291" r="-8293" b="-1029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385875" y="3601212"/>
            <a:ext cx="1787309" cy="1129285"/>
          </a:xfrm>
          <a:prstGeom prst="rect">
            <a:avLst/>
          </a:prstGeom>
          <a:blipFill>
            <a:blip r:embed="rId6" cstate="print"/>
            <a:srcRect/>
            <a:stretch>
              <a:fillRect l="-12828" r="-930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33 Título"/>
          <p:cNvSpPr>
            <a:spLocks noGrp="1"/>
          </p:cNvSpPr>
          <p:nvPr>
            <p:ph type="title"/>
          </p:nvPr>
        </p:nvSpPr>
        <p:spPr>
          <a:xfrm>
            <a:off x="385875" y="931406"/>
            <a:ext cx="8229600" cy="340112"/>
          </a:xfrm>
        </p:spPr>
        <p:txBody>
          <a:bodyPr>
            <a:normAutofit fontScale="90000"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para ejecutar las Actividades 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12529" r="30673" b="15320"/>
          <a:stretch/>
        </p:blipFill>
        <p:spPr>
          <a:xfrm>
            <a:off x="2714451" y="3471673"/>
            <a:ext cx="1287533" cy="1327892"/>
          </a:xfrm>
          <a:prstGeom prst="rect">
            <a:avLst/>
          </a:prstGeom>
        </p:spPr>
      </p:pic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96136"/>
              </p:ext>
            </p:extLst>
          </p:nvPr>
        </p:nvGraphicFramePr>
        <p:xfrm>
          <a:off x="3343275" y="1605280"/>
          <a:ext cx="2457450" cy="160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7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7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6662" r="61625" b="83896"/>
          <a:stretch/>
        </p:blipFill>
        <p:spPr>
          <a:xfrm>
            <a:off x="1882230" y="166254"/>
            <a:ext cx="1751619" cy="486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23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1333500" y="1063220"/>
            <a:ext cx="6248400" cy="30521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CO" sz="1900" b="1" spc="-15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900" b="1" spc="-12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endParaRPr lang="es-CO"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51122"/>
              </p:ext>
            </p:extLst>
          </p:nvPr>
        </p:nvGraphicFramePr>
        <p:xfrm>
          <a:off x="3143250" y="1467257"/>
          <a:ext cx="2857500" cy="1301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792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b="1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 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spc="-8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600" b="1" spc="-8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umplimiento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5" y="3230851"/>
            <a:ext cx="2037630" cy="145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11" y="3248660"/>
            <a:ext cx="1787118" cy="144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90" y="138770"/>
            <a:ext cx="1742401" cy="5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472"/>
            <a:ext cx="9144000" cy="5220971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457200" y="329333"/>
            <a:ext cx="8229600" cy="433153"/>
          </a:xfrm>
        </p:spPr>
        <p:txBody>
          <a:bodyPr>
            <a:norm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técnicas 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Marcador de contenido 2"/>
          <p:cNvSpPr>
            <a:spLocks noGrp="1"/>
          </p:cNvSpPr>
          <p:nvPr>
            <p:ph idx="1"/>
          </p:nvPr>
        </p:nvSpPr>
        <p:spPr>
          <a:xfrm>
            <a:off x="287341" y="1282890"/>
            <a:ext cx="8569318" cy="3043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con mucho detalle la </a:t>
            </a:r>
            <a:r>
              <a:rPr lang="es-MX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que origina el hallazgo (apóyese en técnicas como: Cinco Por Qué, Espina de Pescado y Lluvia de Ideas). </a:t>
            </a:r>
          </a:p>
          <a:p>
            <a:pPr marL="0" indent="0">
              <a:buNone/>
            </a:pP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Una causa puede ser común a varios hallazgos.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acción de mejora debe ser pertinente, ejecutable y viable financieramente frente a la causa y no a los hallazgos. 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Las actividades desarrollan la acción, son especificas, medibles y cuantificables. </a:t>
            </a:r>
            <a:endParaRPr lang="es-C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0971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444844" y="329333"/>
            <a:ext cx="8229600" cy="433153"/>
          </a:xfrm>
        </p:spPr>
        <p:txBody>
          <a:bodyPr>
            <a:norm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técnicas 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arcador de contenido 2"/>
          <p:cNvSpPr>
            <a:spLocks noGrp="1"/>
          </p:cNvSpPr>
          <p:nvPr>
            <p:ph idx="1"/>
          </p:nvPr>
        </p:nvSpPr>
        <p:spPr>
          <a:xfrm>
            <a:off x="444844" y="1201003"/>
            <a:ext cx="7743813" cy="29069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El Plan de Mejoramiento es secuencial, debe existir relación armónica entre el hallazgo, la causa, la acción y la actividad.  </a:t>
            </a:r>
          </a:p>
          <a:p>
            <a:pPr marL="0" indent="0">
              <a:buNone/>
            </a:pP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El plazo de ejecución de las actividades será razonable, de acuerdo con el efecto del hallazgo y la complejidad de su solución. </a:t>
            </a:r>
            <a:endParaRPr lang="es-C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 responsabilidad en la ejecución de la actividad podrá ser compartida entre el líder del Proceso, el ejecutor de la mejora e incluso involucrar a otro proceso.  </a:t>
            </a:r>
          </a:p>
          <a:p>
            <a:pPr marL="0" indent="0">
              <a:buNone/>
            </a:pPr>
            <a:endParaRPr lang="es-CO" sz="1900" dirty="0">
              <a:latin typeface="Albertus" panose="020E07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07"/>
            <a:ext cx="9144000" cy="5220971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1337481" y="274638"/>
            <a:ext cx="6665310" cy="421398"/>
          </a:xfrm>
        </p:spPr>
        <p:txBody>
          <a:bodyPr>
            <a:norm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del Plan de Mejoramiento 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arcador de contenido 2"/>
          <p:cNvSpPr>
            <a:spLocks noGrp="1"/>
          </p:cNvSpPr>
          <p:nvPr>
            <p:ph idx="1"/>
          </p:nvPr>
        </p:nvSpPr>
        <p:spPr>
          <a:xfrm>
            <a:off x="870044" y="1283482"/>
            <a:ext cx="7704161" cy="3821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El  Plan de Mejoramiento se considerará cumplido satisfactoriamente, cuando logre un nivel  igual o superior al 90%</a:t>
            </a: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6875" l="26172" r="73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27540"/>
          <a:stretch/>
        </p:blipFill>
        <p:spPr>
          <a:xfrm>
            <a:off x="3267661" y="1412548"/>
            <a:ext cx="2908928" cy="29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121535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Instructivo para la Formulación de Planes de Mejoramiento</a:t>
            </a:r>
          </a:p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41" y="2446464"/>
            <a:ext cx="2574799" cy="193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07"/>
            <a:ext cx="9144000" cy="5220971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515670" y="2110739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15670" y="2494279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515670" y="286512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52202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/>
          <p:cNvSpPr/>
          <p:nvPr/>
        </p:nvSpPr>
        <p:spPr>
          <a:xfrm>
            <a:off x="3379470" y="1605280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515670" y="324231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5670" y="234696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639824" y="2707400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9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0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/>
          <p:cNvSpPr/>
          <p:nvPr/>
        </p:nvSpPr>
        <p:spPr>
          <a:xfrm>
            <a:off x="515670" y="1963420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/>
          <p:cNvSpPr/>
          <p:nvPr/>
        </p:nvSpPr>
        <p:spPr>
          <a:xfrm>
            <a:off x="52202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/>
          <p:cNvSpPr/>
          <p:nvPr/>
        </p:nvSpPr>
        <p:spPr>
          <a:xfrm>
            <a:off x="3379470" y="1605280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/>
          <p:cNvSpPr/>
          <p:nvPr/>
        </p:nvSpPr>
        <p:spPr>
          <a:xfrm>
            <a:off x="515670" y="1611630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/>
          <p:cNvSpPr/>
          <p:nvPr/>
        </p:nvSpPr>
        <p:spPr>
          <a:xfrm>
            <a:off x="515670" y="3094989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/>
          <p:cNvSpPr txBox="1"/>
          <p:nvPr/>
        </p:nvSpPr>
        <p:spPr>
          <a:xfrm>
            <a:off x="528370" y="1665858"/>
            <a:ext cx="2844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1" y="762544"/>
            <a:ext cx="3943149" cy="376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56" y="3240496"/>
            <a:ext cx="915746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n relacionad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39" y="762544"/>
            <a:ext cx="915746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n relacionad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70" y="2506979"/>
            <a:ext cx="915746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n relacionad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85" y="1543647"/>
            <a:ext cx="915746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n relacionada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61" y="1945830"/>
            <a:ext cx="915746" cy="9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kaiz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62" y="4596526"/>
            <a:ext cx="1041876" cy="5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62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" y="0"/>
            <a:ext cx="9144000" cy="5143500"/>
          </a:xfrm>
          <a:prstGeom prst="rect">
            <a:avLst/>
          </a:prstGeo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793533907"/>
              </p:ext>
            </p:extLst>
          </p:nvPr>
        </p:nvGraphicFramePr>
        <p:xfrm>
          <a:off x="-1423531" y="1065319"/>
          <a:ext cx="8188316" cy="382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08" y="2431002"/>
            <a:ext cx="1771405" cy="7939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/>
          <a:srcRect l="49432"/>
          <a:stretch/>
        </p:blipFill>
        <p:spPr>
          <a:xfrm>
            <a:off x="5943672" y="1387520"/>
            <a:ext cx="2656743" cy="2120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5821705" y="3495303"/>
            <a:ext cx="277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CENTRO DE GESTIÓN DE LA CALIDAD Y ACREDITACIÓN INSTITUCIONAL</a:t>
            </a:r>
            <a:endParaRPr lang="es-CO" sz="1400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Resultado de imagen para manos unidas dibuj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21" y="2245134"/>
            <a:ext cx="937671" cy="9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" y="0"/>
            <a:ext cx="914400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-80012" y="79830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¿Dónde formulo el Plan de Mejoramiento?</a:t>
            </a:r>
            <a:endParaRPr lang="es-E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457199" y="1758459"/>
            <a:ext cx="8069579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914400">
              <a:lnSpc>
                <a:spcPts val="2370"/>
              </a:lnSpc>
              <a:spcBef>
                <a:spcPts val="105"/>
              </a:spcBef>
              <a:tabLst>
                <a:tab pos="3665220" algn="l"/>
              </a:tabLst>
            </a:pPr>
            <a:r>
              <a:rPr dirty="0" err="1">
                <a:solidFill>
                  <a:prstClr val="black"/>
                </a:solidFill>
                <a:latin typeface="Arial"/>
                <a:cs typeface="Arial"/>
              </a:rPr>
              <a:t>Formato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prstClr val="black"/>
                </a:solidFill>
                <a:latin typeface="Arial"/>
                <a:cs typeface="Arial"/>
              </a:rPr>
              <a:t>PE-GS-2.2.1-FOR-26</a:t>
            </a:r>
            <a:r>
              <a:rPr lang="es-CO" spc="-5" dirty="0" smtClean="0">
                <a:solidFill>
                  <a:prstClr val="black"/>
                </a:solidFill>
                <a:latin typeface="Arial"/>
                <a:cs typeface="Arial"/>
              </a:rPr>
              <a:t>  P</a:t>
            </a:r>
            <a:r>
              <a:rPr spc="-5" dirty="0" err="1" smtClean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CO" dirty="0" err="1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dirty="0" err="1" smtClean="0">
                <a:solidFill>
                  <a:prstClr val="black"/>
                </a:solidFill>
                <a:latin typeface="Arial"/>
                <a:cs typeface="Arial"/>
              </a:rPr>
              <a:t>ejoramiento</a:t>
            </a:r>
            <a:r>
              <a:rPr lang="es-CO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</a:p>
          <a:p>
            <a:pPr marL="12700" algn="ctr" defTabSz="914400">
              <a:lnSpc>
                <a:spcPts val="2370"/>
              </a:lnSpc>
              <a:spcBef>
                <a:spcPts val="105"/>
              </a:spcBef>
              <a:tabLst>
                <a:tab pos="3665220" algn="l"/>
              </a:tabLst>
            </a:pPr>
            <a:r>
              <a:rPr lang="es-CO" dirty="0" smtClean="0">
                <a:solidFill>
                  <a:prstClr val="black"/>
                </a:solidFill>
                <a:latin typeface="Arial"/>
                <a:cs typeface="Arial"/>
              </a:rPr>
              <a:t>Programa </a:t>
            </a:r>
            <a:r>
              <a:rPr spc="-30" dirty="0" smtClean="0">
                <a:solidFill>
                  <a:prstClr val="black"/>
                </a:solidFill>
                <a:latin typeface="Arial"/>
                <a:cs typeface="Arial"/>
              </a:rPr>
              <a:t>LVME</a:t>
            </a:r>
            <a:r>
              <a:rPr lang="es-CO" spc="-30" dirty="0" smtClean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403911" y="2990848"/>
            <a:ext cx="1409700" cy="1276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10"/>
          <p:cNvSpPr/>
          <p:nvPr/>
        </p:nvSpPr>
        <p:spPr>
          <a:xfrm>
            <a:off x="1724620" y="2705055"/>
            <a:ext cx="2223075" cy="1671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5104647" y="1868996"/>
            <a:ext cx="3444241" cy="145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25069"/>
              </p:ext>
            </p:extLst>
          </p:nvPr>
        </p:nvGraphicFramePr>
        <p:xfrm>
          <a:off x="541771" y="1813416"/>
          <a:ext cx="2666749" cy="179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83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sz="1600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76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4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sz="1600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Académica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3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4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r>
                        <a:rPr sz="1600" spc="-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3431048" y="2188187"/>
            <a:ext cx="971840" cy="819150"/>
          </a:xfrm>
          <a:prstGeom prst="rightArrow">
            <a:avLst/>
          </a:prstGeom>
          <a:solidFill>
            <a:srgbClr val="258B27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27">
            <a:off x="1780145" y="138059"/>
            <a:ext cx="1182376" cy="11745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4052" y="2037352"/>
            <a:ext cx="31054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 err="1" smtClean="0">
                <a:latin typeface="Liberation Sans Narrow"/>
                <a:cs typeface="Liberation Sans Narrow"/>
              </a:rPr>
              <a:t>Seleccion</a:t>
            </a:r>
            <a:r>
              <a:rPr lang="es-CO" sz="1800" spc="-5" dirty="0" smtClean="0">
                <a:latin typeface="Liberation Sans Narrow"/>
                <a:cs typeface="Liberation Sans Narrow"/>
              </a:rPr>
              <a:t>e</a:t>
            </a:r>
            <a:r>
              <a:rPr sz="1800" spc="-5" dirty="0" smtClean="0">
                <a:latin typeface="Liberation Sans Narrow"/>
                <a:cs typeface="Liberation Sans Narrow"/>
              </a:rPr>
              <a:t> </a:t>
            </a:r>
            <a:r>
              <a:rPr sz="1800" dirty="0" smtClean="0">
                <a:latin typeface="Liberation Sans Narrow"/>
                <a:cs typeface="Liberation Sans Narrow"/>
              </a:rPr>
              <a:t>la </a:t>
            </a:r>
            <a:r>
              <a:rPr sz="1800" spc="-5" dirty="0">
                <a:latin typeface="Liberation Sans Narrow"/>
                <a:cs typeface="Liberation Sans Narrow"/>
              </a:rPr>
              <a:t>procedencia </a:t>
            </a:r>
            <a:r>
              <a:rPr sz="1800" dirty="0">
                <a:latin typeface="Liberation Sans Narrow"/>
                <a:cs typeface="Liberation Sans Narrow"/>
              </a:rPr>
              <a:t>de </a:t>
            </a:r>
            <a:r>
              <a:rPr sz="1800" spc="-5" dirty="0">
                <a:latin typeface="Liberation Sans Narrow"/>
                <a:cs typeface="Liberation Sans Narrow"/>
              </a:rPr>
              <a:t>las  oportunidades </a:t>
            </a:r>
            <a:r>
              <a:rPr sz="1800" dirty="0">
                <a:latin typeface="Liberation Sans Narrow"/>
                <a:cs typeface="Liberation Sans Narrow"/>
              </a:rPr>
              <a:t>de </a:t>
            </a:r>
            <a:r>
              <a:rPr sz="1800" spc="-5" dirty="0" err="1" smtClean="0">
                <a:latin typeface="Liberation Sans Narrow"/>
                <a:cs typeface="Liberation Sans Narrow"/>
              </a:rPr>
              <a:t>mejora</a:t>
            </a:r>
            <a:r>
              <a:rPr lang="es-CO" sz="1800" spc="-5" dirty="0" smtClean="0">
                <a:latin typeface="Liberation Sans Narrow"/>
                <a:cs typeface="Liberation Sans Narrow"/>
              </a:rPr>
              <a:t>, </a:t>
            </a:r>
            <a:r>
              <a:rPr sz="1800" spc="-5" dirty="0" smtClean="0">
                <a:latin typeface="Liberation Sans Narrow"/>
                <a:cs typeface="Liberation Sans Narrow"/>
              </a:rPr>
              <a:t> </a:t>
            </a:r>
            <a:r>
              <a:rPr lang="es-CO" sz="1800" spc="-5" dirty="0" smtClean="0">
                <a:latin typeface="Liberation Sans Narrow"/>
                <a:cs typeface="Liberation Sans Narrow"/>
              </a:rPr>
              <a:t>no </a:t>
            </a:r>
            <a:r>
              <a:rPr sz="1800" spc="-5" dirty="0" err="1" smtClean="0">
                <a:latin typeface="Liberation Sans Narrow"/>
                <a:cs typeface="Liberation Sans Narrow"/>
              </a:rPr>
              <a:t>conformidades</a:t>
            </a:r>
            <a:r>
              <a:rPr sz="1800" spc="-5" dirty="0" smtClean="0">
                <a:latin typeface="Liberation Sans Narrow"/>
                <a:cs typeface="Liberation Sans Narrow"/>
              </a:rPr>
              <a:t> </a:t>
            </a:r>
            <a:r>
              <a:rPr lang="es-CO" sz="1800" spc="-5" dirty="0" smtClean="0">
                <a:latin typeface="Liberation Sans Narrow"/>
                <a:cs typeface="Liberation Sans Narrow"/>
              </a:rPr>
              <a:t>o  hallazgos </a:t>
            </a:r>
            <a:r>
              <a:rPr sz="1800" dirty="0" err="1" smtClean="0">
                <a:latin typeface="Liberation Sans Narrow"/>
                <a:cs typeface="Liberation Sans Narrow"/>
              </a:rPr>
              <a:t>que</a:t>
            </a:r>
            <a:r>
              <a:rPr sz="1800" dirty="0" smtClean="0">
                <a:latin typeface="Liberation Sans Narrow"/>
                <a:cs typeface="Liberation Sans Narrow"/>
              </a:rPr>
              <a:t> </a:t>
            </a:r>
            <a:r>
              <a:rPr sz="1800" dirty="0">
                <a:latin typeface="Liberation Sans Narrow"/>
                <a:cs typeface="Liberation Sans Narrow"/>
              </a:rPr>
              <a:t>se van a  </a:t>
            </a:r>
            <a:r>
              <a:rPr sz="1800" spc="-5" dirty="0" smtClean="0">
                <a:latin typeface="Liberation Sans Narrow"/>
                <a:cs typeface="Liberation Sans Narrow"/>
              </a:rPr>
              <a:t>registrar</a:t>
            </a:r>
            <a:r>
              <a:rPr lang="es-CO" sz="1800" spc="-5" dirty="0" smtClean="0">
                <a:latin typeface="Liberation Sans Narrow"/>
                <a:cs typeface="Liberation Sans Narrow"/>
              </a:rPr>
              <a:t>.</a:t>
            </a:r>
            <a:endParaRPr sz="1800"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907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28" y="165196"/>
            <a:ext cx="1048458" cy="1048458"/>
          </a:xfrm>
          <a:prstGeom prst="rect">
            <a:avLst/>
          </a:prstGeom>
        </p:spPr>
      </p:pic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937541" y="1344103"/>
            <a:ext cx="726891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9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 </a:t>
            </a: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9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 </a:t>
            </a: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9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(OM), </a:t>
            </a:r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O" sz="1900" b="1" spc="7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9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 (NC) o Hallazgo 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18207"/>
              </p:ext>
            </p:extLst>
          </p:nvPr>
        </p:nvGraphicFramePr>
        <p:xfrm>
          <a:off x="1028247" y="2279388"/>
          <a:ext cx="2759819" cy="189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873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Oportunidad de mejora/No Conformidad/Hallazgo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84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08" b="85692" l="2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18" b="13021"/>
          <a:stretch/>
        </p:blipFill>
        <p:spPr>
          <a:xfrm>
            <a:off x="5013434" y="2279386"/>
            <a:ext cx="2663218" cy="19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b="7882"/>
          <a:stretch/>
        </p:blipFill>
        <p:spPr>
          <a:xfrm>
            <a:off x="4742135" y="2161941"/>
            <a:ext cx="3600451" cy="2187310"/>
          </a:xfrm>
          <a:prstGeom prst="rect">
            <a:avLst/>
          </a:prstGeom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66203" y="1253638"/>
            <a:ext cx="754532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9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 la causa raíz de la No Conformidad o Hallazgo</a:t>
            </a:r>
            <a:endParaRPr sz="19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0"/>
          <p:cNvSpPr/>
          <p:nvPr/>
        </p:nvSpPr>
        <p:spPr>
          <a:xfrm>
            <a:off x="966203" y="1875027"/>
            <a:ext cx="2870200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085" y="38100"/>
                </a:lnTo>
                <a:lnTo>
                  <a:pt x="2870085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966203" y="2258567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085" y="12700"/>
                </a:lnTo>
                <a:lnTo>
                  <a:pt x="287008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966203" y="2629407"/>
            <a:ext cx="2870200" cy="12700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085" y="12700"/>
                </a:lnTo>
                <a:lnTo>
                  <a:pt x="287008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3"/>
          <p:cNvSpPr/>
          <p:nvPr/>
        </p:nvSpPr>
        <p:spPr>
          <a:xfrm>
            <a:off x="972553" y="1516888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"/>
          <p:cNvSpPr/>
          <p:nvPr/>
        </p:nvSpPr>
        <p:spPr>
          <a:xfrm>
            <a:off x="3829939" y="1516888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5"/>
          <p:cNvSpPr/>
          <p:nvPr/>
        </p:nvSpPr>
        <p:spPr>
          <a:xfrm>
            <a:off x="966203" y="1523238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/>
          <p:cNvSpPr/>
          <p:nvPr/>
        </p:nvSpPr>
        <p:spPr>
          <a:xfrm>
            <a:off x="966203" y="3006598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0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8445"/>
              </p:ext>
            </p:extLst>
          </p:nvPr>
        </p:nvGraphicFramePr>
        <p:xfrm>
          <a:off x="966203" y="2144253"/>
          <a:ext cx="2759819" cy="183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2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24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73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48"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CO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26" y="0"/>
            <a:ext cx="1052984" cy="10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/>
          <a:stretch/>
        </p:blipFill>
        <p:spPr>
          <a:xfrm>
            <a:off x="1891861" y="187182"/>
            <a:ext cx="1798605" cy="65036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75385"/>
              </p:ext>
            </p:extLst>
          </p:nvPr>
        </p:nvGraphicFramePr>
        <p:xfrm>
          <a:off x="750430" y="1821844"/>
          <a:ext cx="2796812" cy="18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999">
                <a:tc>
                  <a:txBody>
                    <a:bodyPr/>
                    <a:lstStyle/>
                    <a:p>
                      <a:pPr marL="784225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spc="-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pc="-17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pc="-8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-8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cción</a:t>
                      </a:r>
                      <a:endParaRPr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8"/>
          <p:cNvSpPr/>
          <p:nvPr/>
        </p:nvSpPr>
        <p:spPr>
          <a:xfrm>
            <a:off x="4148836" y="2172700"/>
            <a:ext cx="846328" cy="854123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8"/>
                </a:lnTo>
                <a:lnTo>
                  <a:pt x="1231391" y="550164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5196307" y="1667433"/>
            <a:ext cx="35985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indent="51435" algn="ctr">
              <a:spcBef>
                <a:spcPts val="100"/>
              </a:spcBef>
            </a:pPr>
            <a:r>
              <a:rPr lang="es-CO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CO" sz="1600" b="1" i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 a</a:t>
            </a:r>
            <a:r>
              <a:rPr lang="es-CO" sz="1600" b="1" i="1" spc="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i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para eliminar la causa?</a:t>
            </a:r>
            <a:endParaRPr lang="es-CO" sz="1600" spc="-5" dirty="0" smtClean="0">
              <a:latin typeface="Liberation Sans Narrow"/>
              <a:cs typeface="Liberation Sans Narrow"/>
            </a:endParaRPr>
          </a:p>
        </p:txBody>
      </p:sp>
      <p:sp>
        <p:nvSpPr>
          <p:cNvPr id="10" name="14 Título"/>
          <p:cNvSpPr>
            <a:spLocks noGrp="1"/>
          </p:cNvSpPr>
          <p:nvPr>
            <p:ph type="title"/>
          </p:nvPr>
        </p:nvSpPr>
        <p:spPr>
          <a:xfrm>
            <a:off x="439127" y="860180"/>
            <a:ext cx="8229600" cy="503238"/>
          </a:xfrm>
        </p:spPr>
        <p:txBody>
          <a:bodyPr>
            <a:no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el objetivo del Proyecto o Acción estratégica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8349"/>
          <a:stretch/>
        </p:blipFill>
        <p:spPr>
          <a:xfrm>
            <a:off x="5979073" y="2333297"/>
            <a:ext cx="2033012" cy="17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ntallaPPointMGRAN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" y="0"/>
            <a:ext cx="9144000" cy="51435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46" y="134502"/>
            <a:ext cx="1947174" cy="640945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5043287" y="1499969"/>
            <a:ext cx="380116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O" b="1" i="1" spc="-5" dirty="0" smtClean="0">
                <a:solidFill>
                  <a:srgbClr val="C00000"/>
                </a:solidFill>
                <a:latin typeface="Liberation Sans Narrow"/>
                <a:cs typeface="Arial" panose="020B0604020202020204" pitchFamily="34" charset="0"/>
              </a:rPr>
              <a:t>¿</a:t>
            </a:r>
            <a:r>
              <a:rPr sz="1600" b="1" i="1" spc="-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sz="1600" b="1" i="1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-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sz="1600" b="1" i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i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desarrollar la acción estratégica?</a:t>
            </a:r>
            <a:endParaRPr sz="1800" dirty="0">
              <a:latin typeface="Liberation Sans Narrow"/>
              <a:cs typeface="Liberation Sans Narrow"/>
            </a:endParaRPr>
          </a:p>
        </p:txBody>
      </p:sp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00151"/>
              </p:ext>
            </p:extLst>
          </p:nvPr>
        </p:nvGraphicFramePr>
        <p:xfrm>
          <a:off x="483108" y="1973691"/>
          <a:ext cx="2796120" cy="166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809">
                <a:tc>
                  <a:txBody>
                    <a:bodyPr/>
                    <a:lstStyle/>
                    <a:p>
                      <a:pPr marL="4470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8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r>
                        <a:rPr lang="es-CO" sz="1600" spc="-8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spc="-2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pc="-2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pc="-7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-7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ctividad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</a:t>
                      </a:r>
                      <a:endParaRPr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9"/>
          <p:cNvSpPr/>
          <p:nvPr/>
        </p:nvSpPr>
        <p:spPr>
          <a:xfrm>
            <a:off x="3846920" y="2203503"/>
            <a:ext cx="993094" cy="797180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15 Título"/>
          <p:cNvSpPr>
            <a:spLocks noGrp="1"/>
          </p:cNvSpPr>
          <p:nvPr>
            <p:ph type="title"/>
          </p:nvPr>
        </p:nvSpPr>
        <p:spPr>
          <a:xfrm>
            <a:off x="228667" y="994075"/>
            <a:ext cx="8229600" cy="331788"/>
          </a:xfrm>
        </p:spPr>
        <p:txBody>
          <a:bodyPr>
            <a:noAutofit/>
          </a:bodyPr>
          <a:lstStyle/>
          <a:p>
            <a:r>
              <a:rPr lang="es-CO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 la Actividad que desarrolla el Proyecto o Acción</a:t>
            </a:r>
            <a:endParaRPr lang="es-CO" sz="1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5826"/>
          <a:stretch/>
        </p:blipFill>
        <p:spPr>
          <a:xfrm>
            <a:off x="5736318" y="2203503"/>
            <a:ext cx="1819602" cy="15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 [Modo de compatibilidad]" id="{2C671D90-B7F4-4B5C-9B2F-716BB6E82465}" vid="{8CF7DCE3-51B1-4134-A491-3BE5723367B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1220</Words>
  <Application>Microsoft Office PowerPoint</Application>
  <PresentationFormat>Presentación en pantalla (16:9)</PresentationFormat>
  <Paragraphs>183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Agency FB</vt:lpstr>
      <vt:lpstr>Albertus</vt:lpstr>
      <vt:lpstr>Arial</vt:lpstr>
      <vt:lpstr>Calibri</vt:lpstr>
      <vt:lpstr>Liberation Sans Narrow</vt:lpstr>
      <vt:lpstr>Tahoma</vt:lpstr>
      <vt:lpstr>Times New Roman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Describa la Oportunidad de Mejora (OM), No Conformidad (NC) o Hallazgo </vt:lpstr>
      <vt:lpstr>Identifique la causa raíz de la No Conformidad o Hallazgo</vt:lpstr>
      <vt:lpstr>Determine el objetivo del Proyecto o Acción estratégica</vt:lpstr>
      <vt:lpstr>Describa la Actividad que desarrolla el Proyecto o Acción</vt:lpstr>
      <vt:lpstr>Determine los Responsables de ejecutar la Actividad</vt:lpstr>
      <vt:lpstr>Denominación Unidad de Medida</vt:lpstr>
      <vt:lpstr>Cantidad de Medida</vt:lpstr>
      <vt:lpstr>Defina la Periodicidad ejecución de la Actividad</vt:lpstr>
      <vt:lpstr>Tiempo de ejecución</vt:lpstr>
      <vt:lpstr>Recursos para ejecutar las Actividades </vt:lpstr>
      <vt:lpstr>Presentación de PowerPoint</vt:lpstr>
      <vt:lpstr>Recomendaciones técnicas </vt:lpstr>
      <vt:lpstr>Recomendaciones técnicas </vt:lpstr>
      <vt:lpstr>Cumplimiento del Plan de Mejoramiento </vt:lpstr>
      <vt:lpstr>Presentación de PowerPoint</vt:lpstr>
      <vt:lpstr>Presentación de PowerPoint</vt:lpstr>
    </vt:vector>
  </TitlesOfParts>
  <Company>unicauca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 alejandra cruz astudillo</dc:creator>
  <cp:lastModifiedBy>Windows User</cp:lastModifiedBy>
  <cp:revision>112</cp:revision>
  <dcterms:created xsi:type="dcterms:W3CDTF">2018-10-23T22:18:11Z</dcterms:created>
  <dcterms:modified xsi:type="dcterms:W3CDTF">2019-05-28T19:22:31Z</dcterms:modified>
</cp:coreProperties>
</file>