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4" r:id="rId9"/>
    <p:sldId id="265" r:id="rId10"/>
    <p:sldId id="267" r:id="rId11"/>
    <p:sldId id="268" r:id="rId12"/>
    <p:sldId id="266" r:id="rId13"/>
    <p:sldId id="271" r:id="rId14"/>
    <p:sldId id="270" r:id="rId15"/>
    <p:sldId id="272" r:id="rId16"/>
    <p:sldId id="273" r:id="rId17"/>
    <p:sldId id="274" r:id="rId18"/>
    <p:sldId id="275" r:id="rId19"/>
    <p:sldId id="276" r:id="rId20"/>
    <p:sldId id="263" r:id="rId21"/>
    <p:sldId id="277" r:id="rId22"/>
    <p:sldId id="278" r:id="rId23"/>
    <p:sldId id="279" r:id="rId2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AF00"/>
    <a:srgbClr val="56565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780" y="24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PLAN%20BICENTENARIO\tabulaci&#243;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LAN%20BICENTENARIO\tabulaci&#243;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a:pPr>
            <a:r>
              <a:rPr lang="es-MX"/>
              <a:t>Resultado</a:t>
            </a:r>
            <a:r>
              <a:rPr lang="es-MX" baseline="0"/>
              <a:t> Percepción Escenarios</a:t>
            </a:r>
            <a:endParaRPr lang="es-MX"/>
          </a:p>
        </c:rich>
      </c:tx>
      <c:layout/>
    </c:title>
    <c:plotArea>
      <c:layout/>
      <c:barChart>
        <c:barDir val="bar"/>
        <c:grouping val="clustered"/>
        <c:ser>
          <c:idx val="0"/>
          <c:order val="0"/>
          <c:dPt>
            <c:idx val="0"/>
            <c:spPr>
              <a:solidFill>
                <a:srgbClr val="00B050"/>
              </a:solidFill>
            </c:spPr>
          </c:dPt>
          <c:dPt>
            <c:idx val="1"/>
            <c:spPr>
              <a:solidFill>
                <a:srgbClr val="FFFF00"/>
              </a:solidFill>
            </c:spPr>
          </c:dPt>
          <c:dPt>
            <c:idx val="2"/>
            <c:spPr>
              <a:solidFill>
                <a:srgbClr val="FFFF00"/>
              </a:solidFill>
            </c:spPr>
          </c:dPt>
          <c:dPt>
            <c:idx val="3"/>
            <c:spPr>
              <a:solidFill>
                <a:schemeClr val="accent3"/>
              </a:solidFill>
            </c:spPr>
          </c:dPt>
          <c:dPt>
            <c:idx val="4"/>
            <c:spPr>
              <a:solidFill>
                <a:srgbClr val="FFFF00"/>
              </a:solidFill>
            </c:spPr>
          </c:dPt>
          <c:dPt>
            <c:idx val="5"/>
            <c:spPr>
              <a:solidFill>
                <a:srgbClr val="00B050"/>
              </a:solidFill>
            </c:spPr>
          </c:dPt>
          <c:dPt>
            <c:idx val="6"/>
            <c:spPr>
              <a:solidFill>
                <a:srgbClr val="00B050"/>
              </a:solidFill>
            </c:spPr>
          </c:dPt>
          <c:dPt>
            <c:idx val="7"/>
            <c:spPr>
              <a:solidFill>
                <a:srgbClr val="FFFF00"/>
              </a:solidFill>
            </c:spPr>
          </c:dPt>
          <c:dPt>
            <c:idx val="8"/>
            <c:spPr>
              <a:solidFill>
                <a:schemeClr val="accent3"/>
              </a:solidFill>
            </c:spPr>
          </c:dPt>
          <c:dPt>
            <c:idx val="9"/>
            <c:spPr>
              <a:solidFill>
                <a:schemeClr val="accent3"/>
              </a:solidFill>
            </c:spPr>
          </c:dPt>
          <c:dLbls>
            <c:showVal val="1"/>
          </c:dLbls>
          <c:cat>
            <c:strRef>
              <c:f>Hoja2!$B$1:$K$1</c:f>
              <c:strCache>
                <c:ptCount val="10"/>
                <c:pt idx="0">
                  <c:v>Se cumple el legado de los fundadores</c:v>
                </c:pt>
                <c:pt idx="1">
                  <c:v> El legado olvidado</c:v>
                </c:pt>
                <c:pt idx="2">
                  <c:v>Nada cambia, seguimos como hace dos décadas</c:v>
                </c:pt>
                <c:pt idx="3">
                  <c:v>La pobre viejecita </c:v>
                </c:pt>
                <c:pt idx="4">
                  <c:v>Oportunidades perdidas</c:v>
                </c:pt>
                <c:pt idx="5">
                  <c:v>Un futuro promisorio</c:v>
                </c:pt>
                <c:pt idx="6">
                  <c:v>Liderando el desarrollo regional</c:v>
                </c:pt>
                <c:pt idx="7">
                  <c:v>Rezago generalizado </c:v>
                </c:pt>
                <c:pt idx="8">
                  <c:v>Bicentenario: El nuevo comienzo</c:v>
                </c:pt>
                <c:pt idx="9">
                  <c:v>Transformarse para renacer</c:v>
                </c:pt>
              </c:strCache>
            </c:strRef>
          </c:cat>
          <c:val>
            <c:numRef>
              <c:f>Hoja2!$B$2:$K$2</c:f>
              <c:numCache>
                <c:formatCode>General</c:formatCode>
                <c:ptCount val="10"/>
                <c:pt idx="0">
                  <c:v>131</c:v>
                </c:pt>
                <c:pt idx="1">
                  <c:v>68</c:v>
                </c:pt>
                <c:pt idx="2">
                  <c:v>69</c:v>
                </c:pt>
                <c:pt idx="3">
                  <c:v>110</c:v>
                </c:pt>
                <c:pt idx="4">
                  <c:v>73</c:v>
                </c:pt>
                <c:pt idx="5">
                  <c:v>133</c:v>
                </c:pt>
                <c:pt idx="6">
                  <c:v>136</c:v>
                </c:pt>
                <c:pt idx="7">
                  <c:v>71</c:v>
                </c:pt>
                <c:pt idx="8">
                  <c:v>123</c:v>
                </c:pt>
                <c:pt idx="9">
                  <c:v>127</c:v>
                </c:pt>
              </c:numCache>
            </c:numRef>
          </c:val>
        </c:ser>
        <c:dLbls>
          <c:showVal val="1"/>
        </c:dLbls>
        <c:overlap val="-25"/>
        <c:axId val="78780672"/>
        <c:axId val="78878208"/>
      </c:barChart>
      <c:catAx>
        <c:axId val="78780672"/>
        <c:scaling>
          <c:orientation val="minMax"/>
        </c:scaling>
        <c:axPos val="l"/>
        <c:majorTickMark val="none"/>
        <c:tickLblPos val="nextTo"/>
        <c:txPr>
          <a:bodyPr/>
          <a:lstStyle/>
          <a:p>
            <a:pPr>
              <a:defRPr sz="1200" b="1"/>
            </a:pPr>
            <a:endParaRPr lang="es-MX"/>
          </a:p>
        </c:txPr>
        <c:crossAx val="78878208"/>
        <c:crosses val="autoZero"/>
        <c:auto val="1"/>
        <c:lblAlgn val="ctr"/>
        <c:lblOffset val="100"/>
      </c:catAx>
      <c:valAx>
        <c:axId val="78878208"/>
        <c:scaling>
          <c:orientation val="minMax"/>
        </c:scaling>
        <c:delete val="1"/>
        <c:axPos val="b"/>
        <c:numFmt formatCode="General" sourceLinked="1"/>
        <c:tickLblPos val="nextTo"/>
        <c:crossAx val="7878067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a:pPr>
            <a:r>
              <a:rPr lang="es-MX"/>
              <a:t>Resultado</a:t>
            </a:r>
            <a:r>
              <a:rPr lang="es-MX" baseline="0"/>
              <a:t> Percepción Escenarios</a:t>
            </a:r>
            <a:endParaRPr lang="es-MX"/>
          </a:p>
        </c:rich>
      </c:tx>
      <c:layout/>
    </c:title>
    <c:plotArea>
      <c:layout/>
      <c:barChart>
        <c:barDir val="bar"/>
        <c:grouping val="clustered"/>
        <c:ser>
          <c:idx val="0"/>
          <c:order val="0"/>
          <c:dPt>
            <c:idx val="0"/>
            <c:spPr>
              <a:solidFill>
                <a:srgbClr val="00B050"/>
              </a:solidFill>
            </c:spPr>
          </c:dPt>
          <c:dPt>
            <c:idx val="1"/>
            <c:spPr>
              <a:solidFill>
                <a:srgbClr val="00B050"/>
              </a:solidFill>
            </c:spPr>
          </c:dPt>
          <c:dPt>
            <c:idx val="2"/>
            <c:spPr>
              <a:solidFill>
                <a:srgbClr val="00B050"/>
              </a:solidFill>
            </c:spPr>
          </c:dPt>
          <c:dPt>
            <c:idx val="3"/>
            <c:spPr>
              <a:solidFill>
                <a:srgbClr val="92D050"/>
              </a:solidFill>
            </c:spPr>
          </c:dPt>
          <c:dPt>
            <c:idx val="4"/>
            <c:spPr>
              <a:solidFill>
                <a:srgbClr val="92D050"/>
              </a:solidFill>
            </c:spPr>
          </c:dPt>
          <c:dPt>
            <c:idx val="5"/>
            <c:spPr>
              <a:solidFill>
                <a:srgbClr val="92D050"/>
              </a:solidFill>
            </c:spPr>
          </c:dPt>
          <c:dPt>
            <c:idx val="6"/>
            <c:spPr>
              <a:solidFill>
                <a:srgbClr val="FFFF00"/>
              </a:solidFill>
            </c:spPr>
          </c:dPt>
          <c:dPt>
            <c:idx val="7"/>
            <c:spPr>
              <a:solidFill>
                <a:srgbClr val="FFFF00"/>
              </a:solidFill>
            </c:spPr>
          </c:dPt>
          <c:dPt>
            <c:idx val="8"/>
            <c:spPr>
              <a:solidFill>
                <a:srgbClr val="FFFF00"/>
              </a:solidFill>
            </c:spPr>
          </c:dPt>
          <c:dPt>
            <c:idx val="9"/>
            <c:spPr>
              <a:solidFill>
                <a:srgbClr val="FFFF00"/>
              </a:solidFill>
            </c:spPr>
          </c:dPt>
          <c:dLbls>
            <c:showVal val="1"/>
          </c:dLbls>
          <c:cat>
            <c:strRef>
              <c:f>Hoja3!$B$2:$K$2</c:f>
              <c:strCache>
                <c:ptCount val="10"/>
                <c:pt idx="0">
                  <c:v>Liderando el desarrollo regional</c:v>
                </c:pt>
                <c:pt idx="1">
                  <c:v>Un futuro promisorio</c:v>
                </c:pt>
                <c:pt idx="2">
                  <c:v>Se cumple el legado de los fundadores</c:v>
                </c:pt>
                <c:pt idx="3">
                  <c:v>Transformarse para renacer</c:v>
                </c:pt>
                <c:pt idx="4">
                  <c:v>Bicentenario: El nuevo comienzo</c:v>
                </c:pt>
                <c:pt idx="5">
                  <c:v>La pobre viejecita </c:v>
                </c:pt>
                <c:pt idx="6">
                  <c:v>Oportunidades perdidas</c:v>
                </c:pt>
                <c:pt idx="7">
                  <c:v>Rezago generalizado </c:v>
                </c:pt>
                <c:pt idx="8">
                  <c:v>Nada cambia, seguimos como hace dos décadas</c:v>
                </c:pt>
                <c:pt idx="9">
                  <c:v> El legado olvidado</c:v>
                </c:pt>
              </c:strCache>
            </c:strRef>
          </c:cat>
          <c:val>
            <c:numRef>
              <c:f>Hoja3!$B$3:$K$3</c:f>
              <c:numCache>
                <c:formatCode>General</c:formatCode>
                <c:ptCount val="10"/>
                <c:pt idx="0">
                  <c:v>136</c:v>
                </c:pt>
                <c:pt idx="1">
                  <c:v>133</c:v>
                </c:pt>
                <c:pt idx="2">
                  <c:v>131</c:v>
                </c:pt>
                <c:pt idx="3">
                  <c:v>127</c:v>
                </c:pt>
                <c:pt idx="4">
                  <c:v>123</c:v>
                </c:pt>
                <c:pt idx="5">
                  <c:v>110</c:v>
                </c:pt>
                <c:pt idx="6">
                  <c:v>73</c:v>
                </c:pt>
                <c:pt idx="7">
                  <c:v>71</c:v>
                </c:pt>
                <c:pt idx="8">
                  <c:v>69</c:v>
                </c:pt>
                <c:pt idx="9">
                  <c:v>68</c:v>
                </c:pt>
              </c:numCache>
            </c:numRef>
          </c:val>
        </c:ser>
        <c:dLbls>
          <c:showVal val="1"/>
        </c:dLbls>
        <c:overlap val="-25"/>
        <c:axId val="52467584"/>
        <c:axId val="52469120"/>
      </c:barChart>
      <c:catAx>
        <c:axId val="52467584"/>
        <c:scaling>
          <c:orientation val="minMax"/>
        </c:scaling>
        <c:axPos val="l"/>
        <c:majorTickMark val="none"/>
        <c:tickLblPos val="nextTo"/>
        <c:txPr>
          <a:bodyPr/>
          <a:lstStyle/>
          <a:p>
            <a:pPr>
              <a:defRPr sz="1200" b="1"/>
            </a:pPr>
            <a:endParaRPr lang="es-MX"/>
          </a:p>
        </c:txPr>
        <c:crossAx val="52469120"/>
        <c:crosses val="autoZero"/>
        <c:auto val="1"/>
        <c:lblAlgn val="ctr"/>
        <c:lblOffset val="100"/>
      </c:catAx>
      <c:valAx>
        <c:axId val="52469120"/>
        <c:scaling>
          <c:orientation val="minMax"/>
        </c:scaling>
        <c:delete val="1"/>
        <c:axPos val="b"/>
        <c:numFmt formatCode="General" sourceLinked="1"/>
        <c:majorTickMark val="none"/>
        <c:tickLblPos val="nextTo"/>
        <c:crossAx val="52467584"/>
        <c:crosses val="autoZero"/>
        <c:crossBetween val="between"/>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278051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142896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281564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344303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87501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407062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380040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331143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378627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383289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5B36FA-7429-44E4-ACEB-587F2934BF94}" type="datetimeFigureOut">
              <a:rPr lang="es-CO" smtClean="0"/>
              <a:pPr/>
              <a:t>02/10/2014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210805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B36FA-7429-44E4-ACEB-587F2934BF94}" type="datetimeFigureOut">
              <a:rPr lang="es-CO" smtClean="0"/>
              <a:pPr/>
              <a:t>02/10/2014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49BB0-AF4B-45EF-84E5-40F90E8B3F18}" type="slidenum">
              <a:rPr lang="es-CO" smtClean="0"/>
              <a:pPr/>
              <a:t>‹Nº›</a:t>
            </a:fld>
            <a:endParaRPr lang="es-CO"/>
          </a:p>
        </p:txBody>
      </p:sp>
    </p:spTree>
    <p:extLst>
      <p:ext uri="{BB962C8B-B14F-4D97-AF65-F5344CB8AC3E}">
        <p14:creationId xmlns="" xmlns:p14="http://schemas.microsoft.com/office/powerpoint/2010/main" val="1489323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pic>
        <p:nvPicPr>
          <p:cNvPr id="6" name="5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581400"/>
            <a:ext cx="9144000" cy="5695200"/>
          </a:xfrm>
          <a:prstGeom prst="rect">
            <a:avLst/>
          </a:prstGeom>
        </p:spPr>
      </p:pic>
    </p:spTree>
    <p:extLst>
      <p:ext uri="{BB962C8B-B14F-4D97-AF65-F5344CB8AC3E}">
        <p14:creationId xmlns="" xmlns:p14="http://schemas.microsoft.com/office/powerpoint/2010/main" val="2315038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2483768" y="25382"/>
            <a:ext cx="6192688" cy="811329"/>
          </a:xfrm>
        </p:spPr>
        <p:txBody>
          <a:bodyPr>
            <a:normAutofit/>
          </a:bodyPr>
          <a:lstStyle/>
          <a:p>
            <a:r>
              <a:rPr lang="es-ES" sz="4000" dirty="0" smtClean="0">
                <a:solidFill>
                  <a:schemeClr val="tx1">
                    <a:lumMod val="65000"/>
                    <a:lumOff val="35000"/>
                  </a:schemeClr>
                </a:solidFill>
                <a:latin typeface="Eras Demi ITC" panose="020B0805030504020804" pitchFamily="34" charset="0"/>
              </a:rPr>
              <a:t>Prospectiva</a:t>
            </a:r>
            <a:endParaRPr lang="es-CO" sz="4000" dirty="0">
              <a:solidFill>
                <a:schemeClr val="tx1">
                  <a:lumMod val="65000"/>
                  <a:lumOff val="35000"/>
                </a:schemeClr>
              </a:solidFill>
              <a:latin typeface="Eras Demi ITC" panose="020B0805030504020804" pitchFamily="34" charset="0"/>
            </a:endParaRPr>
          </a:p>
        </p:txBody>
      </p:sp>
      <p:sp>
        <p:nvSpPr>
          <p:cNvPr id="3" name="2 Subtítulo"/>
          <p:cNvSpPr>
            <a:spLocks noGrp="1"/>
          </p:cNvSpPr>
          <p:nvPr>
            <p:ph type="subTitle" idx="1"/>
          </p:nvPr>
        </p:nvSpPr>
        <p:spPr>
          <a:xfrm>
            <a:off x="1376928" y="1700807"/>
            <a:ext cx="6867480" cy="4176465"/>
          </a:xfrm>
        </p:spPr>
        <p:txBody>
          <a:bodyPr>
            <a:noAutofit/>
          </a:bodyPr>
          <a:lstStyle/>
          <a:p>
            <a:pPr>
              <a:lnSpc>
                <a:spcPct val="130000"/>
              </a:lnSpc>
            </a:pPr>
            <a:r>
              <a:rPr lang="es-CO" altLang="es-CO" sz="2800" dirty="0">
                <a:solidFill>
                  <a:schemeClr val="tx1"/>
                </a:solidFill>
                <a:latin typeface="Eras Demi ITC" panose="020B0805030504020804" pitchFamily="34" charset="0"/>
              </a:rPr>
              <a:t> </a:t>
            </a:r>
            <a:r>
              <a:rPr lang="es-CO" altLang="es-CO" sz="2800" dirty="0">
                <a:solidFill>
                  <a:schemeClr val="tx1"/>
                </a:solidFill>
                <a:latin typeface="Eras Medium ITC" panose="020B0602030504020804" pitchFamily="34" charset="0"/>
              </a:rPr>
              <a:t>Diseñar y construir futuros más convenientes, más factibles, y más deseables              instrumento  </a:t>
            </a:r>
          </a:p>
          <a:p>
            <a:pPr>
              <a:lnSpc>
                <a:spcPct val="130000"/>
              </a:lnSpc>
            </a:pPr>
            <a:r>
              <a:rPr lang="es-CO" altLang="es-CO" sz="2800" dirty="0">
                <a:solidFill>
                  <a:schemeClr val="tx1"/>
                </a:solidFill>
                <a:latin typeface="Eras Medium ITC" panose="020B0602030504020804" pitchFamily="34" charset="0"/>
              </a:rPr>
              <a:t>          </a:t>
            </a:r>
            <a:r>
              <a:rPr lang="es-CO" altLang="es-CO" sz="2800" dirty="0" smtClean="0">
                <a:solidFill>
                  <a:schemeClr val="tx1"/>
                </a:solidFill>
                <a:latin typeface="Eras Medium ITC" panose="020B0602030504020804" pitchFamily="34" charset="0"/>
              </a:rPr>
              <a:t>                     estratégico</a:t>
            </a:r>
            <a:endParaRPr lang="es-CO" altLang="es-CO" sz="2800" dirty="0">
              <a:solidFill>
                <a:schemeClr val="tx1"/>
              </a:solidFill>
              <a:latin typeface="Eras Medium ITC" panose="020B0602030504020804" pitchFamily="34" charset="0"/>
            </a:endParaRPr>
          </a:p>
          <a:p>
            <a:pPr>
              <a:lnSpc>
                <a:spcPct val="130000"/>
              </a:lnSpc>
            </a:pPr>
            <a:r>
              <a:rPr lang="es-CO" altLang="es-CO" sz="2800" dirty="0" smtClean="0">
                <a:solidFill>
                  <a:schemeClr val="tx1"/>
                </a:solidFill>
                <a:latin typeface="Eras Medium ITC" panose="020B0602030504020804" pitchFamily="34" charset="0"/>
              </a:rPr>
              <a:t>                                                                  </a:t>
            </a:r>
            <a:r>
              <a:rPr lang="es-CO" altLang="es-CO" sz="2400" dirty="0" smtClean="0">
                <a:solidFill>
                  <a:schemeClr val="tx1"/>
                </a:solidFill>
                <a:latin typeface="Eras Medium ITC" panose="020B0602030504020804" pitchFamily="34" charset="0"/>
              </a:rPr>
              <a:t> </a:t>
            </a:r>
            <a:endParaRPr lang="es-CO" altLang="es-CO" sz="2400" dirty="0">
              <a:solidFill>
                <a:schemeClr val="tx1"/>
              </a:solidFill>
              <a:latin typeface="Eras Medium ITC" panose="020B0602030504020804" pitchFamily="34" charset="0"/>
            </a:endParaRPr>
          </a:p>
          <a:p>
            <a:pPr>
              <a:lnSpc>
                <a:spcPct val="130000"/>
              </a:lnSpc>
            </a:pPr>
            <a:r>
              <a:rPr lang="es-CO" altLang="es-CO" sz="2400" dirty="0">
                <a:solidFill>
                  <a:schemeClr val="tx1"/>
                </a:solidFill>
                <a:latin typeface="Eras Medium ITC" panose="020B0602030504020804" pitchFamily="34" charset="0"/>
              </a:rPr>
              <a:t>                             </a:t>
            </a:r>
            <a:r>
              <a:rPr lang="es-CO" altLang="es-CO" dirty="0">
                <a:solidFill>
                  <a:schemeClr val="tx1"/>
                </a:solidFill>
                <a:latin typeface="Eras Medium ITC" panose="020B0602030504020804" pitchFamily="34" charset="0"/>
              </a:rPr>
              <a:t> </a:t>
            </a:r>
            <a:r>
              <a:rPr lang="es-CO" altLang="es-CO" dirty="0" smtClean="0">
                <a:solidFill>
                  <a:schemeClr val="tx1"/>
                </a:solidFill>
                <a:latin typeface="Eras Medium ITC" panose="020B0602030504020804" pitchFamily="34" charset="0"/>
              </a:rPr>
              <a:t>       </a:t>
            </a:r>
            <a:r>
              <a:rPr lang="es-CO" altLang="es-CO" dirty="0">
                <a:solidFill>
                  <a:schemeClr val="tx1"/>
                </a:solidFill>
                <a:latin typeface="Eras Medium ITC" panose="020B0602030504020804" pitchFamily="34" charset="0"/>
              </a:rPr>
              <a:t>LA PROSPECTIVA</a:t>
            </a:r>
            <a:endParaRPr lang="es-CO" dirty="0">
              <a:solidFill>
                <a:schemeClr val="tx1"/>
              </a:solidFill>
              <a:latin typeface="Eras Medium ITC" panose="020B0602030504020804" pitchFamily="34" charset="0"/>
            </a:endParaRPr>
          </a:p>
        </p:txBody>
      </p:sp>
      <p:sp>
        <p:nvSpPr>
          <p:cNvPr id="6" name="5 Flecha derecha"/>
          <p:cNvSpPr/>
          <p:nvPr/>
        </p:nvSpPr>
        <p:spPr>
          <a:xfrm>
            <a:off x="4082796" y="2898652"/>
            <a:ext cx="978408" cy="484632"/>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Flecha abajo"/>
          <p:cNvSpPr/>
          <p:nvPr/>
        </p:nvSpPr>
        <p:spPr>
          <a:xfrm>
            <a:off x="7288670" y="3068960"/>
            <a:ext cx="484632" cy="1382319"/>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076784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28" y="0"/>
            <a:ext cx="9144000" cy="292494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1907704" y="16673"/>
            <a:ext cx="6766520" cy="794519"/>
          </a:xfrm>
        </p:spPr>
        <p:txBody>
          <a:bodyPr>
            <a:normAutofit/>
          </a:bodyPr>
          <a:lstStyle/>
          <a:p>
            <a:r>
              <a:rPr lang="es-ES" sz="3600" dirty="0">
                <a:solidFill>
                  <a:schemeClr val="tx1">
                    <a:lumMod val="65000"/>
                    <a:lumOff val="35000"/>
                  </a:schemeClr>
                </a:solidFill>
                <a:latin typeface="Eras Demi ITC" panose="020B0805030504020804" pitchFamily="34" charset="0"/>
              </a:rPr>
              <a:t>Prospectiva ¿Porqué? ¿Cómo?</a:t>
            </a:r>
            <a:endParaRPr lang="es-CO" sz="3600" dirty="0">
              <a:solidFill>
                <a:schemeClr val="tx1">
                  <a:lumMod val="65000"/>
                  <a:lumOff val="35000"/>
                </a:schemeClr>
              </a:solidFill>
              <a:latin typeface="Eras Demi ITC" panose="020B0805030504020804" pitchFamily="34" charset="0"/>
            </a:endParaRPr>
          </a:p>
        </p:txBody>
      </p:sp>
      <p:sp>
        <p:nvSpPr>
          <p:cNvPr id="3" name="2 Subtítulo"/>
          <p:cNvSpPr>
            <a:spLocks noGrp="1"/>
          </p:cNvSpPr>
          <p:nvPr>
            <p:ph type="subTitle" idx="1"/>
          </p:nvPr>
        </p:nvSpPr>
        <p:spPr>
          <a:xfrm>
            <a:off x="1547664" y="1268760"/>
            <a:ext cx="6400800" cy="1752600"/>
          </a:xfrm>
        </p:spPr>
        <p:txBody>
          <a:bodyPr>
            <a:noAutofit/>
          </a:bodyPr>
          <a:lstStyle/>
          <a:p>
            <a:endParaRPr lang="es-ES" altLang="es-CO" sz="2000" b="1" dirty="0" smtClean="0">
              <a:latin typeface="Eras Medium ITC" panose="020B0602030504020804" pitchFamily="34" charset="0"/>
              <a:cs typeface="Arial" charset="0"/>
            </a:endParaRPr>
          </a:p>
          <a:p>
            <a:r>
              <a:rPr lang="es-ES" altLang="es-CO" sz="2000" b="1" dirty="0" smtClean="0">
                <a:latin typeface="Eras Medium ITC" panose="020B0602030504020804" pitchFamily="34" charset="0"/>
                <a:cs typeface="Arial" charset="0"/>
              </a:rPr>
              <a:t> </a:t>
            </a:r>
            <a:r>
              <a:rPr lang="es-ES" altLang="es-CO" sz="2400" dirty="0">
                <a:solidFill>
                  <a:schemeClr val="tx1"/>
                </a:solidFill>
                <a:latin typeface="Eras Medium ITC" panose="020B0602030504020804" pitchFamily="34" charset="0"/>
                <a:cs typeface="Arial" charset="0"/>
              </a:rPr>
              <a:t>3 tipos de actitudes</a:t>
            </a:r>
            <a:r>
              <a:rPr lang="es-CO" altLang="es-CO" sz="2400" dirty="0">
                <a:solidFill>
                  <a:schemeClr val="tx1"/>
                </a:solidFill>
                <a:latin typeface="Eras Medium ITC" panose="020B0602030504020804" pitchFamily="34" charset="0"/>
                <a:cs typeface="Arial" charset="0"/>
              </a:rPr>
              <a:t> diferentes</a:t>
            </a:r>
            <a:r>
              <a:rPr lang="es-ES" altLang="es-CO" sz="2400" dirty="0">
                <a:solidFill>
                  <a:schemeClr val="tx1"/>
                </a:solidFill>
                <a:latin typeface="Eras Medium ITC" panose="020B0602030504020804" pitchFamily="34" charset="0"/>
                <a:cs typeface="Arial" charset="0"/>
              </a:rPr>
              <a:t> frente al futuro</a:t>
            </a:r>
          </a:p>
          <a:p>
            <a:r>
              <a:rPr lang="es-ES" altLang="es-CO" sz="2400" dirty="0">
                <a:solidFill>
                  <a:schemeClr val="tx1"/>
                </a:solidFill>
                <a:latin typeface="Eras Medium ITC" panose="020B0602030504020804" pitchFamily="34" charset="0"/>
                <a:cs typeface="Arial" charset="0"/>
              </a:rPr>
              <a:t>  </a:t>
            </a:r>
          </a:p>
          <a:p>
            <a:pPr marL="342900" indent="-342900" algn="just">
              <a:buFont typeface="Arial" panose="020B0604020202020204" pitchFamily="34" charset="0"/>
              <a:buChar char="•"/>
            </a:pPr>
            <a:r>
              <a:rPr lang="es-ES" altLang="es-CO" sz="2400" u="sng" dirty="0">
                <a:solidFill>
                  <a:schemeClr val="tx1"/>
                </a:solidFill>
                <a:latin typeface="Eras Medium ITC" panose="020B0602030504020804" pitchFamily="34" charset="0"/>
                <a:cs typeface="Arial" charset="0"/>
              </a:rPr>
              <a:t>El avestruz</a:t>
            </a:r>
            <a:r>
              <a:rPr lang="es-ES" altLang="es-CO" sz="2400" dirty="0">
                <a:solidFill>
                  <a:schemeClr val="tx1"/>
                </a:solidFill>
                <a:latin typeface="Eras Medium ITC" panose="020B0602030504020804" pitchFamily="34" charset="0"/>
                <a:cs typeface="Arial" charset="0"/>
              </a:rPr>
              <a:t>: negarse ver al mundo tal como </a:t>
            </a:r>
            <a:r>
              <a:rPr lang="es-ES" altLang="es-CO" sz="2400" dirty="0" smtClean="0">
                <a:solidFill>
                  <a:schemeClr val="tx1"/>
                </a:solidFill>
                <a:latin typeface="Eras Medium ITC" panose="020B0602030504020804" pitchFamily="34" charset="0"/>
                <a:cs typeface="Arial" charset="0"/>
              </a:rPr>
              <a:t>es</a:t>
            </a:r>
            <a:endParaRPr lang="es-ES" altLang="es-CO" sz="2400" dirty="0">
              <a:solidFill>
                <a:schemeClr val="tx1"/>
              </a:solidFill>
              <a:latin typeface="Eras Medium ITC" panose="020B0602030504020804" pitchFamily="34" charset="0"/>
              <a:cs typeface="Arial" charset="0"/>
            </a:endParaRPr>
          </a:p>
          <a:p>
            <a:pPr marL="342900" indent="-342900" algn="just">
              <a:buFont typeface="Arial" panose="020B0604020202020204" pitchFamily="34" charset="0"/>
              <a:buChar char="•"/>
            </a:pPr>
            <a:r>
              <a:rPr lang="es-ES" altLang="es-CO" sz="2400" u="sng" dirty="0">
                <a:solidFill>
                  <a:schemeClr val="tx1"/>
                </a:solidFill>
                <a:latin typeface="Eras Medium ITC" panose="020B0602030504020804" pitchFamily="34" charset="0"/>
                <a:cs typeface="Arial" charset="0"/>
              </a:rPr>
              <a:t>El bombero</a:t>
            </a:r>
            <a:r>
              <a:rPr lang="es-ES" altLang="es-CO" sz="2400" dirty="0">
                <a:solidFill>
                  <a:schemeClr val="tx1"/>
                </a:solidFill>
                <a:latin typeface="Eras Medium ITC" panose="020B0602030504020804" pitchFamily="34" charset="0"/>
                <a:cs typeface="Arial" charset="0"/>
              </a:rPr>
              <a:t>: esperar a que el fuego sea declarado para combatirlo. (reacción</a:t>
            </a:r>
            <a:r>
              <a:rPr lang="es-ES" altLang="es-CO" sz="2400" dirty="0" smtClean="0">
                <a:solidFill>
                  <a:schemeClr val="tx1"/>
                </a:solidFill>
                <a:latin typeface="Eras Medium ITC" panose="020B0602030504020804" pitchFamily="34" charset="0"/>
                <a:cs typeface="Arial" charset="0"/>
              </a:rPr>
              <a:t>)</a:t>
            </a:r>
            <a:endParaRPr lang="es-ES" altLang="es-CO" sz="2400" dirty="0">
              <a:solidFill>
                <a:schemeClr val="tx1"/>
              </a:solidFill>
              <a:latin typeface="Eras Medium ITC" panose="020B0602030504020804" pitchFamily="34" charset="0"/>
              <a:cs typeface="Arial" charset="0"/>
            </a:endParaRPr>
          </a:p>
          <a:p>
            <a:pPr marL="342900" indent="-342900" algn="just">
              <a:buFont typeface="Arial" panose="020B0604020202020204" pitchFamily="34" charset="0"/>
              <a:buChar char="•"/>
            </a:pPr>
            <a:r>
              <a:rPr lang="es-ES" altLang="es-CO" sz="2400" u="sng" dirty="0">
                <a:solidFill>
                  <a:schemeClr val="tx1"/>
                </a:solidFill>
                <a:latin typeface="Eras Medium ITC" panose="020B0602030504020804" pitchFamily="34" charset="0"/>
                <a:cs typeface="Arial" charset="0"/>
              </a:rPr>
              <a:t>El vigía</a:t>
            </a:r>
            <a:r>
              <a:rPr lang="es-ES" altLang="es-CO" sz="2400" dirty="0">
                <a:solidFill>
                  <a:schemeClr val="tx1"/>
                </a:solidFill>
                <a:latin typeface="Eras Medium ITC" panose="020B0602030504020804" pitchFamily="34" charset="0"/>
                <a:cs typeface="Arial" charset="0"/>
              </a:rPr>
              <a:t>: vigilancia prospectiva de las amenazas y oportunidades  (proactivos)</a:t>
            </a:r>
            <a:endParaRPr lang="es-CO" sz="2400" dirty="0">
              <a:solidFill>
                <a:schemeClr val="tx1"/>
              </a:solidFill>
              <a:latin typeface="Eras Medium ITC" panose="020B0602030504020804" pitchFamily="34" charset="0"/>
            </a:endParaRPr>
          </a:p>
        </p:txBody>
      </p:sp>
    </p:spTree>
    <p:extLst>
      <p:ext uri="{BB962C8B-B14F-4D97-AF65-F5344CB8AC3E}">
        <p14:creationId xmlns="" xmlns:p14="http://schemas.microsoft.com/office/powerpoint/2010/main" val="2248346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mpras-VRI\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1360532" y="-10269"/>
            <a:ext cx="7772400" cy="846981"/>
          </a:xfrm>
        </p:spPr>
        <p:txBody>
          <a:bodyPr>
            <a:normAutofit/>
          </a:bodyPr>
          <a:lstStyle/>
          <a:p>
            <a:r>
              <a:rPr lang="es-ES" sz="3600" dirty="0">
                <a:solidFill>
                  <a:schemeClr val="tx1">
                    <a:lumMod val="65000"/>
                    <a:lumOff val="35000"/>
                  </a:schemeClr>
                </a:solidFill>
                <a:latin typeface="Eras Demi ITC" panose="020B0805030504020804" pitchFamily="34" charset="0"/>
              </a:rPr>
              <a:t>El triangulo griego</a:t>
            </a:r>
            <a:endParaRPr lang="es-CO" sz="3600" dirty="0">
              <a:solidFill>
                <a:schemeClr val="tx1">
                  <a:lumMod val="65000"/>
                  <a:lumOff val="35000"/>
                </a:schemeClr>
              </a:solidFill>
              <a:latin typeface="Eras Demi ITC" panose="020B0805030504020804" pitchFamily="34" charset="0"/>
            </a:endParaRPr>
          </a:p>
        </p:txBody>
      </p:sp>
      <p:sp>
        <p:nvSpPr>
          <p:cNvPr id="3" name="2 Subtítulo"/>
          <p:cNvSpPr>
            <a:spLocks noGrp="1"/>
          </p:cNvSpPr>
          <p:nvPr>
            <p:ph type="subTitle" idx="1"/>
          </p:nvPr>
        </p:nvSpPr>
        <p:spPr>
          <a:xfrm>
            <a:off x="1376928" y="1336823"/>
            <a:ext cx="6400800" cy="724025"/>
          </a:xfrm>
        </p:spPr>
        <p:txBody>
          <a:bodyPr/>
          <a:lstStyle/>
          <a:p>
            <a:r>
              <a:rPr lang="es-CO" altLang="es-CO" dirty="0">
                <a:latin typeface="Eras Medium ITC" panose="020B0602030504020804" pitchFamily="34" charset="0"/>
              </a:rPr>
              <a:t>Tres dimensiones indisociables</a:t>
            </a:r>
          </a:p>
          <a:p>
            <a:endParaRPr lang="es-CO" dirty="0"/>
          </a:p>
        </p:txBody>
      </p:sp>
      <p:pic>
        <p:nvPicPr>
          <p:cNvPr id="5" name="Picture 2" descr="C:\Users\Compras-VRI\Desktop\Imagen Plan Bicentenari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4"/>
          <p:cNvSpPr>
            <a:spLocks noChangeArrowheads="1"/>
          </p:cNvSpPr>
          <p:nvPr/>
        </p:nvSpPr>
        <p:spPr bwMode="auto">
          <a:xfrm>
            <a:off x="609600" y="2253952"/>
            <a:ext cx="3276600" cy="1981200"/>
          </a:xfrm>
          <a:prstGeom prst="ellipse">
            <a:avLst/>
          </a:prstGeom>
          <a:solidFill>
            <a:schemeClr val="accent1">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800" dirty="0">
                <a:solidFill>
                  <a:schemeClr val="tx1">
                    <a:lumMod val="85000"/>
                    <a:lumOff val="15000"/>
                  </a:schemeClr>
                </a:solidFill>
                <a:latin typeface="Eras Medium ITC" panose="020B0602030504020804" pitchFamily="34" charset="0"/>
              </a:rPr>
              <a:t>ANTICIPACION</a:t>
            </a:r>
          </a:p>
          <a:p>
            <a:pPr algn="ctr">
              <a:defRPr/>
            </a:pPr>
            <a:r>
              <a:rPr lang="es-CO" sz="2800" dirty="0">
                <a:solidFill>
                  <a:schemeClr val="tx1">
                    <a:lumMod val="85000"/>
                    <a:lumOff val="15000"/>
                  </a:schemeClr>
                </a:solidFill>
                <a:latin typeface="Eras Medium ITC" panose="020B0602030504020804" pitchFamily="34" charset="0"/>
              </a:rPr>
              <a:t>Reflexión </a:t>
            </a:r>
          </a:p>
          <a:p>
            <a:pPr algn="ctr">
              <a:defRPr/>
            </a:pPr>
            <a:r>
              <a:rPr lang="es-CO" sz="2800" dirty="0">
                <a:solidFill>
                  <a:schemeClr val="tx1">
                    <a:lumMod val="85000"/>
                    <a:lumOff val="15000"/>
                  </a:schemeClr>
                </a:solidFill>
                <a:latin typeface="Eras Medium ITC" panose="020B0602030504020804" pitchFamily="34" charset="0"/>
              </a:rPr>
              <a:t>Prospectiva</a:t>
            </a:r>
            <a:endParaRPr lang="es-ES" sz="2800" dirty="0">
              <a:solidFill>
                <a:schemeClr val="tx1">
                  <a:lumMod val="85000"/>
                  <a:lumOff val="15000"/>
                </a:schemeClr>
              </a:solidFill>
              <a:latin typeface="Eras Medium ITC" panose="020B0602030504020804" pitchFamily="34" charset="0"/>
            </a:endParaRPr>
          </a:p>
        </p:txBody>
      </p:sp>
      <p:sp>
        <p:nvSpPr>
          <p:cNvPr id="7" name="Oval 8"/>
          <p:cNvSpPr>
            <a:spLocks noChangeArrowheads="1"/>
          </p:cNvSpPr>
          <p:nvPr/>
        </p:nvSpPr>
        <p:spPr bwMode="auto">
          <a:xfrm>
            <a:off x="2895600" y="4616152"/>
            <a:ext cx="3276600" cy="1981200"/>
          </a:xfrm>
          <a:prstGeom prst="ellipse">
            <a:avLst/>
          </a:prstGeom>
          <a:solidFill>
            <a:schemeClr val="accent1">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800" dirty="0">
                <a:solidFill>
                  <a:schemeClr val="tx1">
                    <a:lumMod val="85000"/>
                    <a:lumOff val="15000"/>
                  </a:schemeClr>
                </a:solidFill>
                <a:latin typeface="Eras Medium ITC" panose="020B0602030504020804" pitchFamily="34" charset="0"/>
              </a:rPr>
              <a:t>APROPIACIÓN</a:t>
            </a:r>
          </a:p>
          <a:p>
            <a:pPr algn="ctr">
              <a:defRPr/>
            </a:pPr>
            <a:r>
              <a:rPr lang="es-CO" sz="2800" dirty="0">
                <a:solidFill>
                  <a:schemeClr val="tx1">
                    <a:lumMod val="85000"/>
                    <a:lumOff val="15000"/>
                  </a:schemeClr>
                </a:solidFill>
                <a:latin typeface="Eras Medium ITC" panose="020B0602030504020804" pitchFamily="34" charset="0"/>
              </a:rPr>
              <a:t>Movilización</a:t>
            </a:r>
          </a:p>
          <a:p>
            <a:pPr algn="ctr">
              <a:defRPr/>
            </a:pPr>
            <a:r>
              <a:rPr lang="es-CO" sz="2800" dirty="0">
                <a:solidFill>
                  <a:schemeClr val="tx1">
                    <a:lumMod val="85000"/>
                    <a:lumOff val="15000"/>
                  </a:schemeClr>
                </a:solidFill>
                <a:latin typeface="Eras Medium ITC" panose="020B0602030504020804" pitchFamily="34" charset="0"/>
              </a:rPr>
              <a:t>colectiva</a:t>
            </a:r>
            <a:endParaRPr lang="es-ES" sz="2800" dirty="0">
              <a:solidFill>
                <a:schemeClr val="tx1">
                  <a:lumMod val="85000"/>
                  <a:lumOff val="15000"/>
                </a:schemeClr>
              </a:solidFill>
              <a:latin typeface="Eras Medium ITC" panose="020B0602030504020804" pitchFamily="34" charset="0"/>
            </a:endParaRPr>
          </a:p>
        </p:txBody>
      </p:sp>
      <p:sp>
        <p:nvSpPr>
          <p:cNvPr id="8" name="Oval 9"/>
          <p:cNvSpPr>
            <a:spLocks noChangeArrowheads="1"/>
          </p:cNvSpPr>
          <p:nvPr/>
        </p:nvSpPr>
        <p:spPr bwMode="auto">
          <a:xfrm>
            <a:off x="4953000" y="2330152"/>
            <a:ext cx="3276600" cy="1981200"/>
          </a:xfrm>
          <a:prstGeom prst="ellipse">
            <a:avLst/>
          </a:prstGeom>
          <a:solidFill>
            <a:schemeClr val="accent1">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800" dirty="0">
                <a:solidFill>
                  <a:schemeClr val="tx1">
                    <a:lumMod val="85000"/>
                    <a:lumOff val="15000"/>
                  </a:schemeClr>
                </a:solidFill>
                <a:latin typeface="Eras Medium ITC" panose="020B0602030504020804" pitchFamily="34" charset="0"/>
              </a:rPr>
              <a:t>ACCIÓN</a:t>
            </a:r>
          </a:p>
          <a:p>
            <a:pPr algn="ctr">
              <a:defRPr/>
            </a:pPr>
            <a:r>
              <a:rPr lang="es-CO" sz="2800" dirty="0">
                <a:solidFill>
                  <a:schemeClr val="tx1">
                    <a:lumMod val="85000"/>
                    <a:lumOff val="15000"/>
                  </a:schemeClr>
                </a:solidFill>
                <a:latin typeface="Eras Medium ITC" panose="020B0602030504020804" pitchFamily="34" charset="0"/>
              </a:rPr>
              <a:t>Voluntad</a:t>
            </a:r>
          </a:p>
          <a:p>
            <a:pPr algn="ctr">
              <a:defRPr/>
            </a:pPr>
            <a:r>
              <a:rPr lang="es-CO" sz="2800" dirty="0">
                <a:solidFill>
                  <a:schemeClr val="tx1">
                    <a:lumMod val="85000"/>
                    <a:lumOff val="15000"/>
                  </a:schemeClr>
                </a:solidFill>
                <a:latin typeface="Eras Medium ITC" panose="020B0602030504020804" pitchFamily="34" charset="0"/>
              </a:rPr>
              <a:t>Estrategia</a:t>
            </a:r>
            <a:endParaRPr lang="es-ES" sz="2800" dirty="0">
              <a:solidFill>
                <a:schemeClr val="tx1">
                  <a:lumMod val="85000"/>
                  <a:lumOff val="15000"/>
                </a:schemeClr>
              </a:solidFill>
              <a:latin typeface="Eras Medium ITC" panose="020B0602030504020804" pitchFamily="34" charset="0"/>
            </a:endParaRPr>
          </a:p>
        </p:txBody>
      </p:sp>
      <p:sp>
        <p:nvSpPr>
          <p:cNvPr id="9" name="AutoShape 11"/>
          <p:cNvSpPr>
            <a:spLocks noChangeArrowheads="1"/>
          </p:cNvSpPr>
          <p:nvPr/>
        </p:nvSpPr>
        <p:spPr bwMode="auto">
          <a:xfrm>
            <a:off x="4038600" y="2743200"/>
            <a:ext cx="762000" cy="457200"/>
          </a:xfrm>
          <a:prstGeom prst="leftRightArrow">
            <a:avLst>
              <a:gd name="adj1" fmla="val 50000"/>
              <a:gd name="adj2" fmla="val 33333"/>
            </a:avLst>
          </a:prstGeom>
          <a:solidFill>
            <a:schemeClr val="accent6">
              <a:lumMod val="20000"/>
              <a:lumOff val="80000"/>
            </a:schemeClr>
          </a:solidFill>
          <a:ln w="9525">
            <a:solidFill>
              <a:schemeClr val="tx1"/>
            </a:solidFill>
            <a:miter lim="800000"/>
            <a:headEnd/>
            <a:tailEnd/>
          </a:ln>
          <a:effectLst/>
        </p:spPr>
        <p:txBody>
          <a:bodyPr wrap="none" anchor="ctr"/>
          <a:lstStyle/>
          <a:p>
            <a:pPr>
              <a:defRPr/>
            </a:pPr>
            <a:endParaRPr lang="es-CO"/>
          </a:p>
        </p:txBody>
      </p:sp>
      <p:sp>
        <p:nvSpPr>
          <p:cNvPr id="10" name="AutoShape 12"/>
          <p:cNvSpPr>
            <a:spLocks noChangeArrowheads="1"/>
          </p:cNvSpPr>
          <p:nvPr/>
        </p:nvSpPr>
        <p:spPr bwMode="auto">
          <a:xfrm rot="3302999">
            <a:off x="2514600" y="4495800"/>
            <a:ext cx="685800" cy="533400"/>
          </a:xfrm>
          <a:prstGeom prst="leftRightArrow">
            <a:avLst>
              <a:gd name="adj1" fmla="val 50000"/>
              <a:gd name="adj2" fmla="val 25714"/>
            </a:avLst>
          </a:prstGeom>
          <a:solidFill>
            <a:schemeClr val="accent6">
              <a:lumMod val="20000"/>
              <a:lumOff val="80000"/>
            </a:schemeClr>
          </a:solidFill>
          <a:ln w="9525">
            <a:solidFill>
              <a:schemeClr val="tx1"/>
            </a:solidFill>
            <a:miter lim="800000"/>
            <a:headEnd/>
            <a:tailEnd/>
          </a:ln>
          <a:effectLst/>
        </p:spPr>
        <p:txBody>
          <a:bodyPr wrap="none" anchor="ctr"/>
          <a:lstStyle/>
          <a:p>
            <a:pPr>
              <a:defRPr/>
            </a:pPr>
            <a:endParaRPr lang="es-CO"/>
          </a:p>
        </p:txBody>
      </p:sp>
      <p:sp>
        <p:nvSpPr>
          <p:cNvPr id="11" name="AutoShape 13"/>
          <p:cNvSpPr>
            <a:spLocks noChangeArrowheads="1"/>
          </p:cNvSpPr>
          <p:nvPr/>
        </p:nvSpPr>
        <p:spPr bwMode="auto">
          <a:xfrm rot="18507222">
            <a:off x="6065838" y="4586288"/>
            <a:ext cx="609600" cy="533400"/>
          </a:xfrm>
          <a:prstGeom prst="leftRightArrow">
            <a:avLst>
              <a:gd name="adj1" fmla="val 50000"/>
              <a:gd name="adj2" fmla="val 22857"/>
            </a:avLst>
          </a:prstGeom>
          <a:solidFill>
            <a:schemeClr val="accent6">
              <a:lumMod val="20000"/>
              <a:lumOff val="80000"/>
            </a:schemeClr>
          </a:solidFill>
          <a:ln w="9525">
            <a:solidFill>
              <a:schemeClr val="tx1"/>
            </a:solidFill>
            <a:miter lim="800000"/>
            <a:headEnd/>
            <a:tailEnd/>
          </a:ln>
          <a:effectLst/>
        </p:spPr>
        <p:txBody>
          <a:bodyPr wrap="none" anchor="ctr"/>
          <a:lstStyle/>
          <a:p>
            <a:pPr>
              <a:defRPr/>
            </a:pPr>
            <a:endParaRPr lang="es-CO"/>
          </a:p>
        </p:txBody>
      </p:sp>
    </p:spTree>
    <p:extLst>
      <p:ext uri="{BB962C8B-B14F-4D97-AF65-F5344CB8AC3E}">
        <p14:creationId xmlns="" xmlns:p14="http://schemas.microsoft.com/office/powerpoint/2010/main" val="2859935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mpras-VRI\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1371600" y="1"/>
            <a:ext cx="7772400" cy="836712"/>
          </a:xfrm>
        </p:spPr>
        <p:txBody>
          <a:bodyPr>
            <a:noAutofit/>
          </a:bodyPr>
          <a:lstStyle/>
          <a:p>
            <a:r>
              <a:rPr lang="es-CO" sz="2400" dirty="0">
                <a:solidFill>
                  <a:schemeClr val="tx1">
                    <a:lumMod val="65000"/>
                    <a:lumOff val="35000"/>
                  </a:schemeClr>
                </a:solidFill>
                <a:latin typeface="Eras Demi ITC" panose="020B0805030504020804" pitchFamily="34" charset="0"/>
              </a:rPr>
              <a:t>Tendencias, ideas y hechos portadores de futuro</a:t>
            </a:r>
          </a:p>
        </p:txBody>
      </p:sp>
      <p:pic>
        <p:nvPicPr>
          <p:cNvPr id="5" name="Picture 2" descr="C:\Users\Compras-VRI\Desktop\Imagen Plan Bicentenari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3"/>
          <p:cNvSpPr txBox="1">
            <a:spLocks noChangeArrowheads="1"/>
          </p:cNvSpPr>
          <p:nvPr/>
        </p:nvSpPr>
        <p:spPr>
          <a:xfrm>
            <a:off x="1371600" y="1196752"/>
            <a:ext cx="6400800" cy="468052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indent="-274320">
              <a:buFont typeface="Wingdings" pitchFamily="2" charset="2"/>
              <a:buNone/>
              <a:defRPr/>
            </a:pPr>
            <a:r>
              <a:rPr lang="es-CO" b="1" dirty="0" smtClean="0">
                <a:solidFill>
                  <a:schemeClr val="tx1"/>
                </a:solidFill>
                <a:latin typeface="Eras Medium ITC" panose="020B0602030504020804" pitchFamily="34" charset="0"/>
              </a:rPr>
              <a:t>4 patas del futuro</a:t>
            </a:r>
          </a:p>
          <a:p>
            <a:pPr indent="-274320">
              <a:buFont typeface="Wingdings" pitchFamily="2" charset="2"/>
              <a:buNone/>
              <a:defRPr/>
            </a:pPr>
            <a:endParaRPr lang="es-CO" dirty="0" smtClean="0">
              <a:solidFill>
                <a:schemeClr val="tx1"/>
              </a:solidFill>
            </a:endParaRPr>
          </a:p>
          <a:p>
            <a:pPr indent="-274320">
              <a:buFont typeface="Wingdings" pitchFamily="2" charset="2"/>
              <a:buNone/>
              <a:defRPr/>
            </a:pPr>
            <a:endParaRPr lang="es-CO" b="1" dirty="0" smtClean="0">
              <a:solidFill>
                <a:schemeClr val="tx1"/>
              </a:solidFill>
            </a:endParaRPr>
          </a:p>
          <a:p>
            <a:pPr indent="-274320">
              <a:buFont typeface="Wingdings" pitchFamily="2" charset="2"/>
              <a:buNone/>
              <a:defRPr/>
            </a:pPr>
            <a:r>
              <a:rPr lang="es-CO" b="1" dirty="0" smtClean="0">
                <a:solidFill>
                  <a:schemeClr val="tx1"/>
                </a:solidFill>
                <a:latin typeface="Eras Medium ITC" panose="020B0602030504020804" pitchFamily="34" charset="0"/>
              </a:rPr>
              <a:t>Democracia                                                                            globalización </a:t>
            </a:r>
          </a:p>
          <a:p>
            <a:pPr indent="-274320">
              <a:buFont typeface="Wingdings" pitchFamily="2" charset="2"/>
              <a:buNone/>
              <a:defRPr/>
            </a:pPr>
            <a:r>
              <a:rPr lang="es-CO" b="1" dirty="0" smtClean="0">
                <a:solidFill>
                  <a:schemeClr val="tx1"/>
                </a:solidFill>
                <a:latin typeface="Eras Medium ITC" panose="020B0602030504020804" pitchFamily="34" charset="0"/>
              </a:rPr>
              <a:t>y mercado                                                                               de la economía</a:t>
            </a:r>
          </a:p>
          <a:p>
            <a:pPr indent="-274320">
              <a:buFont typeface="Wingdings" pitchFamily="2" charset="2"/>
              <a:buNone/>
              <a:defRPr/>
            </a:pPr>
            <a:endParaRPr lang="es-CO" b="1" dirty="0" smtClean="0">
              <a:solidFill>
                <a:schemeClr val="tx1"/>
              </a:solidFill>
              <a:latin typeface="Eras Medium ITC" panose="020B0602030504020804" pitchFamily="34" charset="0"/>
            </a:endParaRPr>
          </a:p>
          <a:p>
            <a:pPr indent="-274320" algn="r">
              <a:buFont typeface="Wingdings" pitchFamily="2" charset="2"/>
              <a:buNone/>
              <a:defRPr/>
            </a:pPr>
            <a:endParaRPr lang="es-CO" b="1" dirty="0" smtClean="0">
              <a:solidFill>
                <a:schemeClr val="tx1"/>
              </a:solidFill>
              <a:latin typeface="Eras Medium ITC" panose="020B0602030504020804" pitchFamily="34" charset="0"/>
            </a:endParaRPr>
          </a:p>
          <a:p>
            <a:pPr indent="-274320">
              <a:buFont typeface="Wingdings" pitchFamily="2" charset="2"/>
              <a:buNone/>
              <a:defRPr/>
            </a:pPr>
            <a:endParaRPr lang="es-CO" b="1" dirty="0" smtClean="0">
              <a:solidFill>
                <a:schemeClr val="tx1"/>
              </a:solidFill>
              <a:latin typeface="Eras Medium ITC" panose="020B0602030504020804" pitchFamily="34" charset="0"/>
            </a:endParaRPr>
          </a:p>
          <a:p>
            <a:pPr indent="-274320">
              <a:buFont typeface="Wingdings" pitchFamily="2" charset="2"/>
              <a:buNone/>
              <a:defRPr/>
            </a:pPr>
            <a:endParaRPr lang="es-CO" b="1" dirty="0">
              <a:solidFill>
                <a:schemeClr val="tx1"/>
              </a:solidFill>
              <a:latin typeface="Eras Medium ITC" panose="020B0602030504020804" pitchFamily="34" charset="0"/>
            </a:endParaRPr>
          </a:p>
          <a:p>
            <a:pPr indent="-274320">
              <a:buFont typeface="Wingdings" pitchFamily="2" charset="2"/>
              <a:buNone/>
              <a:defRPr/>
            </a:pPr>
            <a:endParaRPr lang="es-CO" b="1" dirty="0" smtClean="0">
              <a:solidFill>
                <a:schemeClr val="tx1"/>
              </a:solidFill>
              <a:latin typeface="Eras Medium ITC" panose="020B0602030504020804" pitchFamily="34" charset="0"/>
            </a:endParaRPr>
          </a:p>
          <a:p>
            <a:pPr indent="-274320">
              <a:buFont typeface="Wingdings" pitchFamily="2" charset="2"/>
              <a:buNone/>
              <a:defRPr/>
            </a:pPr>
            <a:endParaRPr lang="es-CO" b="1" dirty="0">
              <a:solidFill>
                <a:schemeClr val="tx1"/>
              </a:solidFill>
              <a:latin typeface="Eras Medium ITC" panose="020B0602030504020804" pitchFamily="34" charset="0"/>
            </a:endParaRPr>
          </a:p>
          <a:p>
            <a:pPr indent="-274320">
              <a:buFont typeface="Wingdings" pitchFamily="2" charset="2"/>
              <a:buNone/>
              <a:defRPr/>
            </a:pPr>
            <a:endParaRPr lang="es-CO" b="1" dirty="0">
              <a:solidFill>
                <a:schemeClr val="tx1"/>
              </a:solidFill>
              <a:latin typeface="Eras Medium ITC" panose="020B0602030504020804" pitchFamily="34" charset="0"/>
            </a:endParaRPr>
          </a:p>
          <a:p>
            <a:pPr indent="-274320">
              <a:buFont typeface="Wingdings" pitchFamily="2" charset="2"/>
              <a:buNone/>
              <a:defRPr/>
            </a:pPr>
            <a:endParaRPr lang="es-CO" b="1" dirty="0" smtClean="0">
              <a:solidFill>
                <a:schemeClr val="tx1"/>
              </a:solidFill>
              <a:latin typeface="Eras Medium ITC" panose="020B0602030504020804" pitchFamily="34" charset="0"/>
            </a:endParaRPr>
          </a:p>
          <a:p>
            <a:pPr indent="-274320">
              <a:buFont typeface="Wingdings" pitchFamily="2" charset="2"/>
              <a:buNone/>
              <a:defRPr/>
            </a:pPr>
            <a:endParaRPr lang="es-CO" b="1" dirty="0">
              <a:solidFill>
                <a:schemeClr val="tx1"/>
              </a:solidFill>
              <a:latin typeface="Eras Medium ITC" panose="020B0602030504020804" pitchFamily="34" charset="0"/>
            </a:endParaRPr>
          </a:p>
          <a:p>
            <a:pPr indent="-274320">
              <a:buFont typeface="Wingdings" pitchFamily="2" charset="2"/>
              <a:buNone/>
              <a:defRPr/>
            </a:pPr>
            <a:endParaRPr lang="es-CO" b="1" dirty="0" smtClean="0">
              <a:solidFill>
                <a:schemeClr val="tx1"/>
              </a:solidFill>
              <a:latin typeface="Eras Medium ITC" panose="020B0602030504020804" pitchFamily="34" charset="0"/>
            </a:endParaRPr>
          </a:p>
          <a:p>
            <a:pPr indent="-274320">
              <a:buFont typeface="Wingdings" pitchFamily="2" charset="2"/>
              <a:buNone/>
              <a:defRPr/>
            </a:pPr>
            <a:endParaRPr lang="es-CO" b="1" dirty="0">
              <a:solidFill>
                <a:schemeClr val="tx1"/>
              </a:solidFill>
              <a:latin typeface="Eras Medium ITC" panose="020B0602030504020804" pitchFamily="34" charset="0"/>
            </a:endParaRPr>
          </a:p>
          <a:p>
            <a:pPr indent="-274320">
              <a:buFont typeface="Wingdings" pitchFamily="2" charset="2"/>
              <a:buNone/>
              <a:defRPr/>
            </a:pPr>
            <a:endParaRPr lang="es-CO" b="1" dirty="0" smtClean="0">
              <a:solidFill>
                <a:schemeClr val="tx1"/>
              </a:solidFill>
              <a:latin typeface="Eras Medium ITC" panose="020B0602030504020804" pitchFamily="34" charset="0"/>
            </a:endParaRPr>
          </a:p>
          <a:p>
            <a:pPr indent="-274320">
              <a:buFont typeface="Wingdings" pitchFamily="2" charset="2"/>
              <a:buNone/>
              <a:defRPr/>
            </a:pPr>
            <a:r>
              <a:rPr lang="es-CO" b="1" dirty="0" smtClean="0">
                <a:solidFill>
                  <a:schemeClr val="tx1"/>
                </a:solidFill>
                <a:latin typeface="Eras Medium ITC" panose="020B0602030504020804" pitchFamily="34" charset="0"/>
              </a:rPr>
              <a:t>Ciencia y                                                                                             Factor</a:t>
            </a:r>
          </a:p>
          <a:p>
            <a:pPr indent="-274320">
              <a:buFont typeface="Wingdings" pitchFamily="2" charset="2"/>
              <a:buNone/>
              <a:defRPr/>
            </a:pPr>
            <a:r>
              <a:rPr lang="es-CO" b="1" dirty="0" smtClean="0">
                <a:solidFill>
                  <a:schemeClr val="tx1"/>
                </a:solidFill>
                <a:latin typeface="Eras Medium ITC" panose="020B0602030504020804" pitchFamily="34" charset="0"/>
              </a:rPr>
              <a:t>Tecnología                                                                                demográfico</a:t>
            </a:r>
            <a:endParaRPr lang="es-ES" b="1" dirty="0" smtClean="0">
              <a:solidFill>
                <a:schemeClr val="tx1"/>
              </a:solidFill>
              <a:latin typeface="Eras Medium ITC" panose="020B0602030504020804" pitchFamily="34" charset="0"/>
            </a:endParaRPr>
          </a:p>
        </p:txBody>
      </p:sp>
      <p:sp>
        <p:nvSpPr>
          <p:cNvPr id="8" name="Line 4"/>
          <p:cNvSpPr>
            <a:spLocks noChangeShapeType="1"/>
          </p:cNvSpPr>
          <p:nvPr/>
        </p:nvSpPr>
        <p:spPr bwMode="auto">
          <a:xfrm rot="673371">
            <a:off x="2700969" y="2546645"/>
            <a:ext cx="596900" cy="238125"/>
          </a:xfrm>
          <a:prstGeom prst="line">
            <a:avLst/>
          </a:prstGeom>
          <a:ln>
            <a:headEnd/>
            <a:tailEnd type="arrow" w="med" len="me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9" name="Line 5"/>
          <p:cNvSpPr>
            <a:spLocks noChangeShapeType="1"/>
          </p:cNvSpPr>
          <p:nvPr/>
        </p:nvSpPr>
        <p:spPr bwMode="auto">
          <a:xfrm rot="7838574">
            <a:off x="5753100" y="2553494"/>
            <a:ext cx="617538" cy="228600"/>
          </a:xfrm>
          <a:prstGeom prst="line">
            <a:avLst/>
          </a:prstGeom>
          <a:ln>
            <a:headEnd/>
            <a:tailEnd type="arrow" w="med" len="me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10" name="Line 6"/>
          <p:cNvSpPr>
            <a:spLocks noChangeShapeType="1"/>
          </p:cNvSpPr>
          <p:nvPr/>
        </p:nvSpPr>
        <p:spPr bwMode="auto">
          <a:xfrm rot="18303279">
            <a:off x="2651125" y="4740275"/>
            <a:ext cx="690563" cy="239713"/>
          </a:xfrm>
          <a:prstGeom prst="line">
            <a:avLst/>
          </a:prstGeom>
          <a:ln>
            <a:headEnd/>
            <a:tailEnd type="arrow" w="med" len="me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11" name="Line 7"/>
          <p:cNvSpPr>
            <a:spLocks noChangeShapeType="1"/>
          </p:cNvSpPr>
          <p:nvPr/>
        </p:nvSpPr>
        <p:spPr bwMode="auto">
          <a:xfrm rot="11566392">
            <a:off x="5703888" y="4719638"/>
            <a:ext cx="715962" cy="280987"/>
          </a:xfrm>
          <a:prstGeom prst="line">
            <a:avLst/>
          </a:prstGeom>
          <a:ln>
            <a:headEnd/>
            <a:tailEnd type="arrow" w="med" len="me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pic>
        <p:nvPicPr>
          <p:cNvPr id="12" name="Picture 8" descr="C:\Users\user\AppData\Local\Microsoft\Windows\Temporary Internet Files\Content.IE5\J08WWU9E\MP900402415[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48038" y="2852738"/>
            <a:ext cx="2333625" cy="172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43623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mpras-VRI\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Compras-VRI\Desktop\Imagen Plan Bicentenari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1371600" y="-10269"/>
            <a:ext cx="7772400" cy="846981"/>
          </a:xfrm>
        </p:spPr>
        <p:txBody>
          <a:bodyPr/>
          <a:lstStyle/>
          <a:p>
            <a:r>
              <a:rPr lang="es-CO" dirty="0">
                <a:solidFill>
                  <a:schemeClr val="tx1">
                    <a:lumMod val="65000"/>
                    <a:lumOff val="35000"/>
                  </a:schemeClr>
                </a:solidFill>
                <a:latin typeface="Eras Demi ITC" panose="020B0805030504020804" pitchFamily="34" charset="0"/>
              </a:rPr>
              <a:t>Futuros </a:t>
            </a:r>
            <a:r>
              <a:rPr lang="es-CO" dirty="0" smtClean="0">
                <a:solidFill>
                  <a:schemeClr val="tx1">
                    <a:lumMod val="65000"/>
                    <a:lumOff val="35000"/>
                  </a:schemeClr>
                </a:solidFill>
                <a:latin typeface="Eras Demi ITC" panose="020B0805030504020804" pitchFamily="34" charset="0"/>
              </a:rPr>
              <a:t>probables</a:t>
            </a:r>
            <a:endParaRPr lang="es-CO" dirty="0">
              <a:solidFill>
                <a:schemeClr val="tx1">
                  <a:lumMod val="65000"/>
                  <a:lumOff val="35000"/>
                </a:schemeClr>
              </a:solidFill>
              <a:latin typeface="Eras Demi ITC" panose="020B0805030504020804" pitchFamily="34" charset="0"/>
            </a:endParaRPr>
          </a:p>
        </p:txBody>
      </p:sp>
      <p:sp>
        <p:nvSpPr>
          <p:cNvPr id="7" name="Rectangle 3"/>
          <p:cNvSpPr txBox="1">
            <a:spLocks noChangeArrowheads="1"/>
          </p:cNvSpPr>
          <p:nvPr/>
        </p:nvSpPr>
        <p:spPr>
          <a:xfrm>
            <a:off x="1331640" y="1916832"/>
            <a:ext cx="6400800" cy="30480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90000"/>
              </a:lnSpc>
            </a:pPr>
            <a:r>
              <a:rPr lang="es-CO" altLang="es-CO" b="1" dirty="0" smtClean="0">
                <a:solidFill>
                  <a:schemeClr val="tx1"/>
                </a:solidFill>
                <a:latin typeface="Eras Medium ITC" panose="020B0602030504020804" pitchFamily="34" charset="0"/>
              </a:rPr>
              <a:t>Los expertos                                    Conocedores del  </a:t>
            </a:r>
          </a:p>
          <a:p>
            <a:pPr>
              <a:lnSpc>
                <a:spcPct val="90000"/>
              </a:lnSpc>
              <a:buFont typeface="Wingdings" pitchFamily="2" charset="2"/>
              <a:buNone/>
            </a:pPr>
            <a:r>
              <a:rPr lang="es-CO" altLang="es-CO" b="1" dirty="0" smtClean="0">
                <a:solidFill>
                  <a:schemeClr val="tx1"/>
                </a:solidFill>
                <a:latin typeface="Eras Medium ITC" panose="020B0602030504020804" pitchFamily="34" charset="0"/>
              </a:rPr>
              <a:t>                                                              problema</a:t>
            </a:r>
          </a:p>
          <a:p>
            <a:pPr>
              <a:lnSpc>
                <a:spcPct val="90000"/>
              </a:lnSpc>
              <a:buFont typeface="Wingdings" pitchFamily="2" charset="2"/>
              <a:buNone/>
            </a:pPr>
            <a:endParaRPr lang="es-CO" altLang="es-CO" b="1" dirty="0" smtClean="0">
              <a:solidFill>
                <a:schemeClr val="tx1"/>
              </a:solidFill>
              <a:latin typeface="Eras Medium ITC" panose="020B0602030504020804" pitchFamily="34" charset="0"/>
            </a:endParaRPr>
          </a:p>
          <a:p>
            <a:pPr algn="l">
              <a:lnSpc>
                <a:spcPct val="90000"/>
              </a:lnSpc>
            </a:pPr>
            <a:r>
              <a:rPr lang="es-CO" altLang="es-CO" b="1" dirty="0" smtClean="0">
                <a:solidFill>
                  <a:schemeClr val="tx1"/>
                </a:solidFill>
                <a:latin typeface="Eras Medium ITC" panose="020B0602030504020804" pitchFamily="34" charset="0"/>
              </a:rPr>
              <a:t>Actores                                            Toman decisiones</a:t>
            </a:r>
          </a:p>
          <a:p>
            <a:pPr>
              <a:lnSpc>
                <a:spcPct val="90000"/>
              </a:lnSpc>
              <a:buFont typeface="Wingdings" pitchFamily="2" charset="2"/>
              <a:buNone/>
            </a:pPr>
            <a:endParaRPr lang="es-CO" altLang="es-CO" b="1" dirty="0" smtClean="0">
              <a:solidFill>
                <a:schemeClr val="tx1"/>
              </a:solidFill>
              <a:latin typeface="Eras Medium ITC" panose="020B0602030504020804" pitchFamily="34" charset="0"/>
            </a:endParaRPr>
          </a:p>
          <a:p>
            <a:pPr algn="l">
              <a:lnSpc>
                <a:spcPct val="90000"/>
              </a:lnSpc>
            </a:pPr>
            <a:r>
              <a:rPr lang="es-CO" altLang="es-CO" b="1" dirty="0" smtClean="0">
                <a:solidFill>
                  <a:schemeClr val="tx1"/>
                </a:solidFill>
                <a:latin typeface="Eras Medium ITC" panose="020B0602030504020804" pitchFamily="34" charset="0"/>
              </a:rPr>
              <a:t>Leyes matemáticas de la probabilidad</a:t>
            </a:r>
          </a:p>
          <a:p>
            <a:pPr>
              <a:lnSpc>
                <a:spcPct val="90000"/>
              </a:lnSpc>
              <a:buFont typeface="Wingdings" pitchFamily="2" charset="2"/>
              <a:buNone/>
            </a:pPr>
            <a:r>
              <a:rPr lang="es-CO" altLang="es-CO" b="1" dirty="0" smtClean="0">
                <a:solidFill>
                  <a:schemeClr val="tx1"/>
                </a:solidFill>
                <a:latin typeface="Eras Medium ITC" panose="020B0602030504020804" pitchFamily="34" charset="0"/>
              </a:rPr>
              <a:t>                 </a:t>
            </a:r>
          </a:p>
          <a:p>
            <a:pPr>
              <a:lnSpc>
                <a:spcPct val="90000"/>
              </a:lnSpc>
              <a:buFont typeface="Wingdings" pitchFamily="2" charset="2"/>
              <a:buNone/>
            </a:pPr>
            <a:r>
              <a:rPr lang="es-CO" altLang="es-CO" b="1" dirty="0" smtClean="0">
                <a:solidFill>
                  <a:schemeClr val="tx1"/>
                </a:solidFill>
                <a:latin typeface="Eras Medium ITC" panose="020B0602030504020804" pitchFamily="34" charset="0"/>
              </a:rPr>
              <a:t>                                                      </a:t>
            </a:r>
          </a:p>
          <a:p>
            <a:pPr algn="l">
              <a:lnSpc>
                <a:spcPct val="90000"/>
              </a:lnSpc>
              <a:buFont typeface="Wingdings" pitchFamily="2" charset="2"/>
              <a:buNone/>
            </a:pPr>
            <a:r>
              <a:rPr lang="es-CO" altLang="es-CO" b="1" dirty="0" smtClean="0">
                <a:solidFill>
                  <a:schemeClr val="tx1"/>
                </a:solidFill>
                <a:latin typeface="Eras Medium ITC" panose="020B0602030504020804" pitchFamily="34" charset="0"/>
              </a:rPr>
              <a:t>                                                 ordenar y manejar la                                                     </a:t>
            </a:r>
            <a:r>
              <a:rPr lang="es-CO" altLang="es-CO" b="1" dirty="0" smtClean="0">
                <a:solidFill>
                  <a:schemeClr val="bg1"/>
                </a:solidFill>
                <a:latin typeface="Eras Medium ITC" panose="020B0602030504020804" pitchFamily="34" charset="0"/>
              </a:rPr>
              <a:t>o </a:t>
            </a:r>
            <a:r>
              <a:rPr lang="es-CO" altLang="es-CO" b="1" dirty="0" smtClean="0">
                <a:solidFill>
                  <a:schemeClr val="tx1"/>
                </a:solidFill>
                <a:latin typeface="Eras Medium ITC" panose="020B0602030504020804" pitchFamily="34" charset="0"/>
              </a:rPr>
              <a:t>                                              opinión de los expertos</a:t>
            </a:r>
            <a:endParaRPr lang="es-ES" altLang="es-CO" b="1" dirty="0" smtClean="0">
              <a:solidFill>
                <a:schemeClr val="tx1"/>
              </a:solidFill>
              <a:latin typeface="Eras Medium ITC" panose="020B0602030504020804" pitchFamily="34" charset="0"/>
            </a:endParaRPr>
          </a:p>
        </p:txBody>
      </p:sp>
      <p:sp>
        <p:nvSpPr>
          <p:cNvPr id="8" name="AutoShape 7"/>
          <p:cNvSpPr>
            <a:spLocks noChangeArrowheads="1"/>
          </p:cNvSpPr>
          <p:nvPr/>
        </p:nvSpPr>
        <p:spPr bwMode="auto">
          <a:xfrm>
            <a:off x="3474765" y="1899370"/>
            <a:ext cx="838200" cy="457200"/>
          </a:xfrm>
          <a:prstGeom prst="rightArrow">
            <a:avLst>
              <a:gd name="adj1" fmla="val 50000"/>
              <a:gd name="adj2" fmla="val 45833"/>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CO"/>
          </a:p>
        </p:txBody>
      </p:sp>
      <p:sp>
        <p:nvSpPr>
          <p:cNvPr id="9" name="AutoShape 9"/>
          <p:cNvSpPr>
            <a:spLocks noChangeArrowheads="1"/>
          </p:cNvSpPr>
          <p:nvPr/>
        </p:nvSpPr>
        <p:spPr bwMode="auto">
          <a:xfrm>
            <a:off x="4532040" y="3640857"/>
            <a:ext cx="838200" cy="457200"/>
          </a:xfrm>
          <a:prstGeom prst="rightArrow">
            <a:avLst>
              <a:gd name="adj1" fmla="val 50000"/>
              <a:gd name="adj2" fmla="val 45833"/>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CO"/>
          </a:p>
        </p:txBody>
      </p:sp>
      <p:sp>
        <p:nvSpPr>
          <p:cNvPr id="10" name="AutoShape 10"/>
          <p:cNvSpPr>
            <a:spLocks noChangeArrowheads="1"/>
          </p:cNvSpPr>
          <p:nvPr/>
        </p:nvSpPr>
        <p:spPr bwMode="auto">
          <a:xfrm>
            <a:off x="3550965" y="2762970"/>
            <a:ext cx="838200" cy="457200"/>
          </a:xfrm>
          <a:prstGeom prst="rightArrow">
            <a:avLst>
              <a:gd name="adj1" fmla="val 50000"/>
              <a:gd name="adj2" fmla="val 45833"/>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CO"/>
          </a:p>
        </p:txBody>
      </p:sp>
    </p:spTree>
    <p:extLst>
      <p:ext uri="{BB962C8B-B14F-4D97-AF65-F5344CB8AC3E}">
        <p14:creationId xmlns="" xmlns:p14="http://schemas.microsoft.com/office/powerpoint/2010/main" val="3948747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mpras-VRI\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Compras-VRI\Desktop\Imagen Plan Bicentenari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1371600" y="-10269"/>
            <a:ext cx="7772400" cy="846981"/>
          </a:xfrm>
        </p:spPr>
        <p:txBody>
          <a:bodyPr/>
          <a:lstStyle/>
          <a:p>
            <a:r>
              <a:rPr lang="es-CO" dirty="0">
                <a:solidFill>
                  <a:schemeClr val="tx1">
                    <a:lumMod val="65000"/>
                    <a:lumOff val="35000"/>
                  </a:schemeClr>
                </a:solidFill>
                <a:latin typeface="Eras Demi ITC" panose="020B0805030504020804" pitchFamily="34" charset="0"/>
              </a:rPr>
              <a:t>La inercia y el cambio</a:t>
            </a:r>
          </a:p>
        </p:txBody>
      </p:sp>
      <p:sp>
        <p:nvSpPr>
          <p:cNvPr id="30" name="Oval 9"/>
          <p:cNvSpPr>
            <a:spLocks noChangeArrowheads="1"/>
          </p:cNvSpPr>
          <p:nvPr/>
        </p:nvSpPr>
        <p:spPr bwMode="auto">
          <a:xfrm>
            <a:off x="885800" y="1666875"/>
            <a:ext cx="3200400" cy="1219200"/>
          </a:xfrm>
          <a:prstGeom prst="ellipse">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800" dirty="0">
                <a:latin typeface="Eras Medium ITC" panose="020B0602030504020804" pitchFamily="34" charset="0"/>
              </a:rPr>
              <a:t>Continuación o </a:t>
            </a:r>
          </a:p>
          <a:p>
            <a:pPr algn="ctr">
              <a:defRPr/>
            </a:pPr>
            <a:r>
              <a:rPr lang="es-CO" sz="2800" dirty="0">
                <a:latin typeface="Eras Medium ITC" panose="020B0602030504020804" pitchFamily="34" charset="0"/>
              </a:rPr>
              <a:t>cambio</a:t>
            </a:r>
            <a:endParaRPr lang="es-ES" sz="2800" dirty="0">
              <a:latin typeface="Eras Medium ITC" panose="020B0602030504020804" pitchFamily="34" charset="0"/>
            </a:endParaRPr>
          </a:p>
        </p:txBody>
      </p:sp>
      <p:sp>
        <p:nvSpPr>
          <p:cNvPr id="31" name="Oval 10"/>
          <p:cNvSpPr>
            <a:spLocks noChangeArrowheads="1"/>
          </p:cNvSpPr>
          <p:nvPr/>
        </p:nvSpPr>
        <p:spPr bwMode="auto">
          <a:xfrm>
            <a:off x="885800" y="3648075"/>
            <a:ext cx="4191000" cy="1828800"/>
          </a:xfrm>
          <a:prstGeom prst="ellipse">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800" dirty="0">
                <a:latin typeface="Eras Medium ITC" panose="020B0602030504020804" pitchFamily="34" charset="0"/>
              </a:rPr>
              <a:t>Aparición de </a:t>
            </a:r>
          </a:p>
          <a:p>
            <a:pPr algn="ctr">
              <a:defRPr/>
            </a:pPr>
            <a:r>
              <a:rPr lang="es-CO" sz="2800" dirty="0">
                <a:latin typeface="Eras Medium ITC" panose="020B0602030504020804" pitchFamily="34" charset="0"/>
              </a:rPr>
              <a:t>Potencialidades</a:t>
            </a:r>
          </a:p>
          <a:p>
            <a:pPr algn="ctr">
              <a:defRPr/>
            </a:pPr>
            <a:r>
              <a:rPr lang="es-CO" sz="2800" dirty="0">
                <a:latin typeface="Eras Medium ITC" panose="020B0602030504020804" pitchFamily="34" charset="0"/>
              </a:rPr>
              <a:t>Gérmenes de futuro</a:t>
            </a:r>
            <a:endParaRPr lang="es-ES" sz="2800" dirty="0">
              <a:latin typeface="Eras Medium ITC" panose="020B0602030504020804" pitchFamily="34" charset="0"/>
            </a:endParaRPr>
          </a:p>
        </p:txBody>
      </p:sp>
      <p:sp>
        <p:nvSpPr>
          <p:cNvPr id="32" name="Rectangle 15"/>
          <p:cNvSpPr>
            <a:spLocks noChangeArrowheads="1"/>
          </p:cNvSpPr>
          <p:nvPr/>
        </p:nvSpPr>
        <p:spPr bwMode="auto">
          <a:xfrm>
            <a:off x="4848200" y="1971675"/>
            <a:ext cx="2590800" cy="3810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800">
                <a:latin typeface="Eras Medium ITC" panose="020B0602030504020804" pitchFamily="34" charset="0"/>
              </a:rPr>
              <a:t>De tendencias</a:t>
            </a:r>
            <a:endParaRPr lang="es-ES" sz="2800">
              <a:latin typeface="Eras Medium ITC" panose="020B0602030504020804" pitchFamily="34" charset="0"/>
            </a:endParaRPr>
          </a:p>
        </p:txBody>
      </p:sp>
      <p:sp>
        <p:nvSpPr>
          <p:cNvPr id="33" name="Rectangle 16"/>
          <p:cNvSpPr>
            <a:spLocks noChangeArrowheads="1"/>
          </p:cNvSpPr>
          <p:nvPr/>
        </p:nvSpPr>
        <p:spPr bwMode="auto">
          <a:xfrm>
            <a:off x="6372200" y="3114675"/>
            <a:ext cx="1905000" cy="21336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800">
                <a:latin typeface="Eras Medium ITC" panose="020B0602030504020804" pitchFamily="34" charset="0"/>
              </a:rPr>
              <a:t>Proyectos </a:t>
            </a:r>
          </a:p>
          <a:p>
            <a:pPr algn="ctr">
              <a:defRPr/>
            </a:pPr>
            <a:r>
              <a:rPr lang="es-CO" sz="2800">
                <a:latin typeface="Eras Medium ITC" panose="020B0602030504020804" pitchFamily="34" charset="0"/>
              </a:rPr>
              <a:t>anhelos</a:t>
            </a:r>
            <a:endParaRPr lang="es-ES" sz="2800">
              <a:latin typeface="Eras Medium ITC" panose="020B0602030504020804" pitchFamily="34" charset="0"/>
            </a:endParaRPr>
          </a:p>
        </p:txBody>
      </p:sp>
      <p:sp>
        <p:nvSpPr>
          <p:cNvPr id="34" name="Line 18"/>
          <p:cNvSpPr>
            <a:spLocks noChangeShapeType="1"/>
          </p:cNvSpPr>
          <p:nvPr/>
        </p:nvSpPr>
        <p:spPr bwMode="auto">
          <a:xfrm>
            <a:off x="4086200" y="2038350"/>
            <a:ext cx="609600" cy="1524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35" name="Line 19"/>
          <p:cNvSpPr>
            <a:spLocks noChangeShapeType="1"/>
          </p:cNvSpPr>
          <p:nvPr/>
        </p:nvSpPr>
        <p:spPr bwMode="auto">
          <a:xfrm flipV="1">
            <a:off x="4086200" y="2200275"/>
            <a:ext cx="609600" cy="2286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36" name="Line 20"/>
          <p:cNvSpPr>
            <a:spLocks noChangeShapeType="1"/>
          </p:cNvSpPr>
          <p:nvPr/>
        </p:nvSpPr>
        <p:spPr bwMode="auto">
          <a:xfrm>
            <a:off x="5686400" y="2495550"/>
            <a:ext cx="533400" cy="9144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37" name="Line 21"/>
          <p:cNvSpPr>
            <a:spLocks noChangeShapeType="1"/>
          </p:cNvSpPr>
          <p:nvPr/>
        </p:nvSpPr>
        <p:spPr bwMode="auto">
          <a:xfrm flipV="1">
            <a:off x="5076800" y="3409950"/>
            <a:ext cx="1143000" cy="8382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Tree>
    <p:extLst>
      <p:ext uri="{BB962C8B-B14F-4D97-AF65-F5344CB8AC3E}">
        <p14:creationId xmlns="" xmlns:p14="http://schemas.microsoft.com/office/powerpoint/2010/main" val="2338708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mpras-VRI\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Compras-VRI\Desktop\Imagen Plan Bicentenari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1371600" y="-10269"/>
            <a:ext cx="7772400" cy="846981"/>
          </a:xfrm>
        </p:spPr>
        <p:txBody>
          <a:bodyPr/>
          <a:lstStyle/>
          <a:p>
            <a:r>
              <a:rPr lang="es-CO" dirty="0">
                <a:solidFill>
                  <a:schemeClr val="tx1">
                    <a:lumMod val="65000"/>
                    <a:lumOff val="35000"/>
                  </a:schemeClr>
                </a:solidFill>
                <a:latin typeface="Eras Demi ITC" panose="020B0805030504020804" pitchFamily="34" charset="0"/>
              </a:rPr>
              <a:t>Análisis Estructural </a:t>
            </a:r>
          </a:p>
        </p:txBody>
      </p:sp>
      <p:sp>
        <p:nvSpPr>
          <p:cNvPr id="7" name="Rectangle 3"/>
          <p:cNvSpPr txBox="1">
            <a:spLocks noChangeArrowheads="1"/>
          </p:cNvSpPr>
          <p:nvPr/>
        </p:nvSpPr>
        <p:spPr>
          <a:xfrm>
            <a:off x="1115616" y="1412776"/>
            <a:ext cx="6656784" cy="407362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indent="-274320">
              <a:buFont typeface="Wingdings" pitchFamily="2" charset="2"/>
              <a:buNone/>
              <a:defRPr/>
            </a:pPr>
            <a:r>
              <a:rPr lang="es-CO" sz="2800" b="1" dirty="0" smtClean="0">
                <a:solidFill>
                  <a:schemeClr val="tx1"/>
                </a:solidFill>
                <a:latin typeface="Eras Medium ITC" panose="020B0602030504020804" pitchFamily="34" charset="0"/>
              </a:rPr>
              <a:t>Técnica </a:t>
            </a:r>
            <a:r>
              <a:rPr lang="es-CO" sz="2800" b="1" dirty="0" smtClean="0">
                <a:solidFill>
                  <a:schemeClr val="accent3">
                    <a:lumMod val="75000"/>
                  </a:schemeClr>
                </a:solidFill>
                <a:latin typeface="Eras Medium ITC" panose="020B0602030504020804" pitchFamily="34" charset="0"/>
              </a:rPr>
              <a:t>=</a:t>
            </a:r>
            <a:r>
              <a:rPr lang="es-CO" sz="2800" b="1" dirty="0" smtClean="0">
                <a:solidFill>
                  <a:schemeClr val="tx1"/>
                </a:solidFill>
                <a:latin typeface="Eras Medium ITC" panose="020B0602030504020804" pitchFamily="34" charset="0"/>
              </a:rPr>
              <a:t> “Estructural </a:t>
            </a:r>
            <a:r>
              <a:rPr lang="es-CO" sz="2800" b="1" dirty="0" smtClean="0">
                <a:solidFill>
                  <a:schemeClr val="accent2">
                    <a:lumMod val="75000"/>
                  </a:schemeClr>
                </a:solidFill>
                <a:latin typeface="Eras Medium ITC" panose="020B0602030504020804" pitchFamily="34" charset="0"/>
              </a:rPr>
              <a:t>–</a:t>
            </a:r>
            <a:r>
              <a:rPr lang="es-CO" sz="2800" b="1" dirty="0" smtClean="0">
                <a:solidFill>
                  <a:schemeClr val="tx1"/>
                </a:solidFill>
                <a:latin typeface="Eras Medium ITC" panose="020B0602030504020804" pitchFamily="34" charset="0"/>
              </a:rPr>
              <a:t> Funcionalismo”</a:t>
            </a:r>
          </a:p>
          <a:p>
            <a:pPr indent="-274320">
              <a:buFont typeface="Wingdings" pitchFamily="2" charset="2"/>
              <a:buNone/>
              <a:defRPr/>
            </a:pPr>
            <a:endParaRPr lang="es-CO" sz="2800" dirty="0" smtClean="0">
              <a:solidFill>
                <a:schemeClr val="tx1"/>
              </a:solidFill>
              <a:latin typeface="Eras Medium ITC" panose="020B0602030504020804" pitchFamily="34" charset="0"/>
            </a:endParaRPr>
          </a:p>
          <a:p>
            <a:pPr indent="-274320">
              <a:lnSpc>
                <a:spcPct val="120000"/>
              </a:lnSpc>
              <a:buFont typeface="Wingdings" pitchFamily="2" charset="2"/>
              <a:buNone/>
              <a:defRPr/>
            </a:pPr>
            <a:r>
              <a:rPr lang="es-CO" sz="3900" dirty="0" smtClean="0">
                <a:solidFill>
                  <a:schemeClr val="tx1"/>
                </a:solidFill>
                <a:latin typeface="Eras Medium ITC" panose="020B0602030504020804" pitchFamily="34" charset="0"/>
              </a:rPr>
              <a:t> Estructura </a:t>
            </a:r>
            <a:r>
              <a:rPr lang="es-CO" sz="3900" dirty="0" smtClean="0">
                <a:solidFill>
                  <a:schemeClr val="accent3">
                    <a:lumMod val="75000"/>
                  </a:schemeClr>
                </a:solidFill>
                <a:latin typeface="Eras Medium ITC" panose="020B0602030504020804" pitchFamily="34" charset="0"/>
              </a:rPr>
              <a:t>=</a:t>
            </a:r>
            <a:r>
              <a:rPr lang="es-CO" sz="3900" dirty="0" smtClean="0">
                <a:solidFill>
                  <a:schemeClr val="tx1"/>
                </a:solidFill>
                <a:latin typeface="Eras Medium ITC" panose="020B0602030504020804" pitchFamily="34" charset="0"/>
              </a:rPr>
              <a:t> Realidad que es estudiada como sistema donde los elementos guardan relaciones de interdependencia.</a:t>
            </a:r>
            <a:endParaRPr lang="es-ES" sz="3900" dirty="0" smtClean="0">
              <a:solidFill>
                <a:schemeClr val="tx1"/>
              </a:solidFill>
              <a:latin typeface="Eras Medium ITC" panose="020B0602030504020804" pitchFamily="34" charset="0"/>
            </a:endParaRPr>
          </a:p>
        </p:txBody>
      </p:sp>
    </p:spTree>
    <p:extLst>
      <p:ext uri="{BB962C8B-B14F-4D97-AF65-F5344CB8AC3E}">
        <p14:creationId xmlns="" xmlns:p14="http://schemas.microsoft.com/office/powerpoint/2010/main" val="2338708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mpras-VRI\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Compras-VRI\Desktop\Imagen Plan Bicentenari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1371600" y="-10269"/>
            <a:ext cx="7772400" cy="846981"/>
          </a:xfrm>
        </p:spPr>
        <p:txBody>
          <a:bodyPr>
            <a:normAutofit/>
          </a:bodyPr>
          <a:lstStyle/>
          <a:p>
            <a:r>
              <a:rPr lang="es-CO" sz="3600" dirty="0">
                <a:solidFill>
                  <a:schemeClr val="tx1">
                    <a:lumMod val="65000"/>
                    <a:lumOff val="35000"/>
                  </a:schemeClr>
                </a:solidFill>
                <a:latin typeface="Eras Demi ITC" panose="020B0805030504020804" pitchFamily="34" charset="0"/>
              </a:rPr>
              <a:t>El Método de Análisis </a:t>
            </a:r>
            <a:r>
              <a:rPr lang="es-CO" sz="3600" dirty="0" smtClean="0">
                <a:solidFill>
                  <a:schemeClr val="tx1">
                    <a:lumMod val="65000"/>
                    <a:lumOff val="35000"/>
                  </a:schemeClr>
                </a:solidFill>
                <a:latin typeface="Eras Demi ITC" panose="020B0805030504020804" pitchFamily="34" charset="0"/>
              </a:rPr>
              <a:t>Estructural</a:t>
            </a:r>
            <a:endParaRPr lang="es-CO" sz="3600" dirty="0">
              <a:solidFill>
                <a:schemeClr val="tx1">
                  <a:lumMod val="65000"/>
                  <a:lumOff val="35000"/>
                </a:schemeClr>
              </a:solidFill>
              <a:latin typeface="Eras Demi ITC" panose="020B0805030504020804" pitchFamily="34" charset="0"/>
            </a:endParaRPr>
          </a:p>
        </p:txBody>
      </p:sp>
      <p:sp>
        <p:nvSpPr>
          <p:cNvPr id="6" name="Rectangle 3"/>
          <p:cNvSpPr txBox="1">
            <a:spLocks noChangeArrowheads="1"/>
          </p:cNvSpPr>
          <p:nvPr/>
        </p:nvSpPr>
        <p:spPr>
          <a:xfrm>
            <a:off x="609600" y="1371600"/>
            <a:ext cx="8229600" cy="4724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indent="-274320" algn="l">
              <a:lnSpc>
                <a:spcPct val="120000"/>
              </a:lnSpc>
              <a:buFont typeface="Wingdings" pitchFamily="2" charset="2"/>
              <a:buNone/>
              <a:defRPr/>
            </a:pPr>
            <a:r>
              <a:rPr lang="es-CO" sz="2400" dirty="0" smtClean="0">
                <a:solidFill>
                  <a:schemeClr val="tx1"/>
                </a:solidFill>
                <a:latin typeface="Eras Medium ITC" panose="020B0602030504020804" pitchFamily="34" charset="0"/>
              </a:rPr>
              <a:t>1.</a:t>
            </a:r>
            <a:r>
              <a:rPr lang="es-CO" sz="2800" dirty="0" smtClean="0">
                <a:solidFill>
                  <a:schemeClr val="tx1"/>
                </a:solidFill>
                <a:latin typeface="Eras Medium ITC" panose="020B0602030504020804" pitchFamily="34" charset="0"/>
              </a:rPr>
              <a:t>Identificación de las Variables que conforman el Problema (expertos).</a:t>
            </a:r>
          </a:p>
          <a:p>
            <a:pPr indent="-274320" algn="l">
              <a:lnSpc>
                <a:spcPct val="90000"/>
              </a:lnSpc>
              <a:buFont typeface="Wingdings" pitchFamily="2" charset="2"/>
              <a:buNone/>
              <a:defRPr/>
            </a:pPr>
            <a:r>
              <a:rPr lang="es-CO" sz="2800" dirty="0" smtClean="0">
                <a:solidFill>
                  <a:schemeClr val="tx1"/>
                </a:solidFill>
                <a:latin typeface="Eras Medium ITC" panose="020B0602030504020804" pitchFamily="34" charset="0"/>
              </a:rPr>
              <a:t>             Técnica = Lluvia de ideas</a:t>
            </a:r>
          </a:p>
          <a:p>
            <a:pPr indent="-274320" algn="l">
              <a:lnSpc>
                <a:spcPct val="90000"/>
              </a:lnSpc>
              <a:buFont typeface="Wingdings" pitchFamily="2" charset="2"/>
              <a:buNone/>
              <a:defRPr/>
            </a:pPr>
            <a:r>
              <a:rPr lang="es-CO" sz="2800" dirty="0" smtClean="0">
                <a:solidFill>
                  <a:schemeClr val="tx1"/>
                </a:solidFill>
                <a:latin typeface="Eras Medium ITC" panose="020B0602030504020804" pitchFamily="34" charset="0"/>
              </a:rPr>
              <a:t>2. Profundización de conceptos.</a:t>
            </a:r>
          </a:p>
          <a:p>
            <a:pPr indent="-274320" algn="l">
              <a:lnSpc>
                <a:spcPct val="90000"/>
              </a:lnSpc>
              <a:buFont typeface="Wingdings" pitchFamily="2" charset="2"/>
              <a:buNone/>
              <a:defRPr/>
            </a:pPr>
            <a:r>
              <a:rPr lang="es-CO" sz="2800" dirty="0" smtClean="0">
                <a:solidFill>
                  <a:schemeClr val="tx1"/>
                </a:solidFill>
                <a:latin typeface="Eras Medium ITC" panose="020B0602030504020804" pitchFamily="34" charset="0"/>
              </a:rPr>
              <a:t>3. Determinar la manera como las variables</a:t>
            </a:r>
          </a:p>
          <a:p>
            <a:pPr indent="-274320" algn="l">
              <a:lnSpc>
                <a:spcPct val="90000"/>
              </a:lnSpc>
              <a:buFont typeface="Wingdings" pitchFamily="2" charset="2"/>
              <a:buNone/>
              <a:defRPr/>
            </a:pPr>
            <a:r>
              <a:rPr lang="es-CO" sz="2800" dirty="0" smtClean="0">
                <a:solidFill>
                  <a:schemeClr val="tx1"/>
                </a:solidFill>
                <a:latin typeface="Eras Medium ITC" panose="020B0602030504020804" pitchFamily="34" charset="0"/>
              </a:rPr>
              <a:t>    influyen unas sobre otras.(Matriz)</a:t>
            </a:r>
          </a:p>
          <a:p>
            <a:pPr indent="-274320" algn="l">
              <a:lnSpc>
                <a:spcPct val="90000"/>
              </a:lnSpc>
              <a:buFont typeface="Wingdings" pitchFamily="2" charset="2"/>
              <a:buNone/>
              <a:defRPr/>
            </a:pPr>
            <a:r>
              <a:rPr lang="es-CO" sz="2800" dirty="0" smtClean="0">
                <a:solidFill>
                  <a:schemeClr val="tx1"/>
                </a:solidFill>
                <a:latin typeface="Eras Medium ITC" panose="020B0602030504020804" pitchFamily="34" charset="0"/>
              </a:rPr>
              <a:t>              Directa             Real o</a:t>
            </a:r>
          </a:p>
          <a:p>
            <a:pPr indent="-274320" algn="l">
              <a:lnSpc>
                <a:spcPct val="90000"/>
              </a:lnSpc>
              <a:buFont typeface="Wingdings" pitchFamily="2" charset="2"/>
              <a:buNone/>
              <a:defRPr/>
            </a:pPr>
            <a:r>
              <a:rPr lang="es-CO" sz="2800" dirty="0" smtClean="0">
                <a:solidFill>
                  <a:schemeClr val="tx1"/>
                </a:solidFill>
                <a:latin typeface="Eras Medium ITC" panose="020B0602030504020804" pitchFamily="34" charset="0"/>
              </a:rPr>
              <a:t>              Indirecta          Potencial</a:t>
            </a:r>
          </a:p>
          <a:p>
            <a:pPr indent="-274320" algn="l">
              <a:lnSpc>
                <a:spcPct val="90000"/>
              </a:lnSpc>
              <a:buFont typeface="Wingdings" pitchFamily="2" charset="2"/>
              <a:buNone/>
              <a:defRPr/>
            </a:pPr>
            <a:r>
              <a:rPr lang="es-CO" sz="2800" dirty="0" smtClean="0">
                <a:solidFill>
                  <a:schemeClr val="tx1"/>
                </a:solidFill>
                <a:latin typeface="Eras Medium ITC" panose="020B0602030504020804" pitchFamily="34" charset="0"/>
              </a:rPr>
              <a:t>4. Análisis de resultados.:  Índice de motricidad</a:t>
            </a:r>
          </a:p>
          <a:p>
            <a:pPr indent="-274320" algn="l">
              <a:lnSpc>
                <a:spcPct val="90000"/>
              </a:lnSpc>
              <a:buFont typeface="Wingdings" pitchFamily="2" charset="2"/>
              <a:buNone/>
              <a:defRPr/>
            </a:pPr>
            <a:r>
              <a:rPr lang="es-CO" sz="2800" dirty="0" smtClean="0">
                <a:solidFill>
                  <a:schemeClr val="tx1"/>
                </a:solidFill>
                <a:latin typeface="Eras Medium ITC" panose="020B0602030504020804" pitchFamily="34" charset="0"/>
              </a:rPr>
              <a:t>                                               Índice de dependencia</a:t>
            </a:r>
            <a:endParaRPr lang="es-ES" sz="2800" dirty="0" smtClean="0">
              <a:solidFill>
                <a:schemeClr val="tx1"/>
              </a:solidFill>
              <a:latin typeface="Eras Medium ITC" panose="020B0602030504020804" pitchFamily="34" charset="0"/>
            </a:endParaRPr>
          </a:p>
        </p:txBody>
      </p:sp>
    </p:spTree>
    <p:extLst>
      <p:ext uri="{BB962C8B-B14F-4D97-AF65-F5344CB8AC3E}">
        <p14:creationId xmlns="" xmlns:p14="http://schemas.microsoft.com/office/powerpoint/2010/main" val="2338708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mpras-VRI\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Compras-VRI\Desktop\Imagen Plan Bicentenari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1371600" y="-10269"/>
            <a:ext cx="7772400" cy="846981"/>
          </a:xfrm>
        </p:spPr>
        <p:txBody>
          <a:bodyPr>
            <a:normAutofit/>
          </a:bodyPr>
          <a:lstStyle/>
          <a:p>
            <a:r>
              <a:rPr lang="es-CO" sz="3600" dirty="0">
                <a:solidFill>
                  <a:schemeClr val="tx1">
                    <a:lumMod val="65000"/>
                    <a:lumOff val="35000"/>
                  </a:schemeClr>
                </a:solidFill>
                <a:latin typeface="Eras Demi ITC" panose="020B0805030504020804" pitchFamily="34" charset="0"/>
              </a:rPr>
              <a:t>El Método de Análisis Estructural</a:t>
            </a:r>
          </a:p>
        </p:txBody>
      </p:sp>
      <p:sp>
        <p:nvSpPr>
          <p:cNvPr id="6" name="5 Rectángulo"/>
          <p:cNvSpPr/>
          <p:nvPr/>
        </p:nvSpPr>
        <p:spPr>
          <a:xfrm>
            <a:off x="1115616" y="1124744"/>
            <a:ext cx="6984776" cy="4708148"/>
          </a:xfrm>
          <a:prstGeom prst="rect">
            <a:avLst/>
          </a:prstGeom>
        </p:spPr>
        <p:txBody>
          <a:bodyPr wrap="square">
            <a:spAutoFit/>
          </a:bodyPr>
          <a:lstStyle/>
          <a:p>
            <a:pPr>
              <a:lnSpc>
                <a:spcPct val="120000"/>
              </a:lnSpc>
            </a:pPr>
            <a:r>
              <a:rPr lang="es-CO" altLang="es-CO" sz="2800" dirty="0">
                <a:latin typeface="Eras Medium ITC" panose="020B0602030504020804" pitchFamily="34" charset="0"/>
              </a:rPr>
              <a:t>Análisis de Resultados (Matriz)</a:t>
            </a:r>
          </a:p>
          <a:p>
            <a:pPr>
              <a:lnSpc>
                <a:spcPct val="120000"/>
              </a:lnSpc>
            </a:pPr>
            <a:r>
              <a:rPr lang="es-CO" altLang="es-CO" sz="2800" b="1" dirty="0">
                <a:solidFill>
                  <a:srgbClr val="C00000"/>
                </a:solidFill>
                <a:latin typeface="Eras Medium ITC" panose="020B0602030504020804" pitchFamily="34" charset="0"/>
              </a:rPr>
              <a:t>Índice de motricidad</a:t>
            </a:r>
            <a:r>
              <a:rPr lang="es-CO" altLang="es-CO" sz="2800" b="1" dirty="0">
                <a:latin typeface="Eras Medium ITC" panose="020B0602030504020804" pitchFamily="34" charset="0"/>
              </a:rPr>
              <a:t>: Indica el porcentaje de la fuerza de cada una sobre las demás.  (sumatoria de filas).</a:t>
            </a:r>
          </a:p>
          <a:p>
            <a:pPr>
              <a:lnSpc>
                <a:spcPct val="120000"/>
              </a:lnSpc>
            </a:pPr>
            <a:endParaRPr lang="es-CO" altLang="es-CO" sz="2800" b="1" dirty="0">
              <a:latin typeface="Eras Medium ITC" panose="020B0602030504020804" pitchFamily="34" charset="0"/>
            </a:endParaRPr>
          </a:p>
          <a:p>
            <a:pPr>
              <a:lnSpc>
                <a:spcPct val="120000"/>
              </a:lnSpc>
            </a:pPr>
            <a:r>
              <a:rPr lang="es-CO" altLang="es-CO" sz="2800" b="1" dirty="0">
                <a:solidFill>
                  <a:srgbClr val="C00000"/>
                </a:solidFill>
                <a:latin typeface="Eras Medium ITC" panose="020B0602030504020804" pitchFamily="34" charset="0"/>
              </a:rPr>
              <a:t>Índice de dependencia</a:t>
            </a:r>
            <a:r>
              <a:rPr lang="es-CO" altLang="es-CO" sz="2800" b="1" dirty="0">
                <a:latin typeface="Eras Medium ITC" panose="020B0602030504020804" pitchFamily="34" charset="0"/>
              </a:rPr>
              <a:t>: Indica el porcentaje de subordinación de cada variable con respecto a la otra.</a:t>
            </a:r>
          </a:p>
          <a:p>
            <a:pPr>
              <a:lnSpc>
                <a:spcPct val="120000"/>
              </a:lnSpc>
            </a:pPr>
            <a:r>
              <a:rPr lang="es-CO" altLang="es-CO" sz="2800" b="1" dirty="0">
                <a:latin typeface="Eras Medium ITC" panose="020B0602030504020804" pitchFamily="34" charset="0"/>
              </a:rPr>
              <a:t>    ( sumatoria de columnas).</a:t>
            </a:r>
          </a:p>
        </p:txBody>
      </p:sp>
    </p:spTree>
    <p:extLst>
      <p:ext uri="{BB962C8B-B14F-4D97-AF65-F5344CB8AC3E}">
        <p14:creationId xmlns="" xmlns:p14="http://schemas.microsoft.com/office/powerpoint/2010/main" val="2338708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mpras-VRI\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Compras-VRI\Desktop\Imagen Plan Bicentenari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3"/>
          <p:cNvSpPr txBox="1">
            <a:spLocks noChangeArrowheads="1"/>
          </p:cNvSpPr>
          <p:nvPr/>
        </p:nvSpPr>
        <p:spPr>
          <a:xfrm>
            <a:off x="467544" y="908720"/>
            <a:ext cx="8458200" cy="519032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indent="-274320" algn="l">
              <a:lnSpc>
                <a:spcPct val="120000"/>
              </a:lnSpc>
              <a:buFont typeface="Wingdings" pitchFamily="2" charset="2"/>
              <a:buNone/>
              <a:defRPr/>
            </a:pPr>
            <a:r>
              <a:rPr lang="es-CO" sz="2400" b="1" dirty="0" smtClean="0">
                <a:solidFill>
                  <a:schemeClr val="bg1"/>
                </a:solidFill>
              </a:rPr>
              <a:t>Mo</a:t>
            </a:r>
            <a:r>
              <a:rPr lang="es-CO" sz="2400" b="1" dirty="0" smtClean="0">
                <a:solidFill>
                  <a:schemeClr val="tx1"/>
                </a:solidFill>
              </a:rPr>
              <a:t>tricidad</a:t>
            </a:r>
          </a:p>
          <a:p>
            <a:pPr indent="-274320" algn="l">
              <a:lnSpc>
                <a:spcPct val="80000"/>
              </a:lnSpc>
              <a:buFont typeface="Wingdings" pitchFamily="2" charset="2"/>
              <a:buNone/>
              <a:defRPr/>
            </a:pPr>
            <a:endParaRPr lang="es-CO" sz="2400" b="1" dirty="0" smtClean="0">
              <a:solidFill>
                <a:schemeClr val="tx1"/>
              </a:solidFill>
            </a:endParaRPr>
          </a:p>
          <a:p>
            <a:pPr indent="-274320" algn="l">
              <a:lnSpc>
                <a:spcPct val="80000"/>
              </a:lnSpc>
              <a:buFont typeface="Wingdings" pitchFamily="2" charset="2"/>
              <a:buNone/>
              <a:defRPr/>
            </a:pPr>
            <a:endParaRPr lang="es-CO" sz="2400" b="1" dirty="0">
              <a:solidFill>
                <a:schemeClr val="tx1"/>
              </a:solidFill>
            </a:endParaRPr>
          </a:p>
          <a:p>
            <a:pPr indent="-274320" algn="l">
              <a:lnSpc>
                <a:spcPct val="80000"/>
              </a:lnSpc>
              <a:buFont typeface="Wingdings" pitchFamily="2" charset="2"/>
              <a:buNone/>
              <a:defRPr/>
            </a:pPr>
            <a:r>
              <a:rPr lang="es-CO" sz="2400" b="1" dirty="0" smtClean="0">
                <a:solidFill>
                  <a:schemeClr val="tx1"/>
                </a:solidFill>
              </a:rPr>
              <a:t>               alta</a:t>
            </a:r>
            <a:endParaRPr lang="es-CO" sz="2000" b="1" dirty="0" smtClean="0">
              <a:solidFill>
                <a:schemeClr val="tx1"/>
              </a:solidFill>
            </a:endParaRPr>
          </a:p>
          <a:p>
            <a:pPr indent="-274320" algn="l">
              <a:lnSpc>
                <a:spcPct val="80000"/>
              </a:lnSpc>
              <a:buFont typeface="Wingdings" pitchFamily="2" charset="2"/>
              <a:buNone/>
              <a:defRPr/>
            </a:pPr>
            <a:r>
              <a:rPr lang="es-CO" sz="2000" b="1" dirty="0" smtClean="0">
                <a:solidFill>
                  <a:schemeClr val="tx1"/>
                </a:solidFill>
              </a:rPr>
              <a:t>                               </a:t>
            </a:r>
          </a:p>
          <a:p>
            <a:pPr indent="-274320" algn="l">
              <a:lnSpc>
                <a:spcPct val="80000"/>
              </a:lnSpc>
              <a:buFont typeface="Wingdings" pitchFamily="2" charset="2"/>
              <a:buNone/>
              <a:defRPr/>
            </a:pPr>
            <a:endParaRPr lang="es-CO" sz="2000" b="1" dirty="0" smtClean="0">
              <a:solidFill>
                <a:schemeClr val="tx1"/>
              </a:solidFill>
            </a:endParaRPr>
          </a:p>
          <a:p>
            <a:pPr indent="-274320" algn="l">
              <a:lnSpc>
                <a:spcPct val="80000"/>
              </a:lnSpc>
              <a:buFont typeface="Wingdings" pitchFamily="2" charset="2"/>
              <a:buNone/>
              <a:defRPr/>
            </a:pPr>
            <a:r>
              <a:rPr lang="es-CO" sz="2000" b="1" dirty="0" smtClean="0">
                <a:solidFill>
                  <a:schemeClr val="tx1"/>
                </a:solidFill>
              </a:rPr>
              <a:t>                                      </a:t>
            </a:r>
          </a:p>
          <a:p>
            <a:pPr indent="-274320" algn="l">
              <a:lnSpc>
                <a:spcPct val="80000"/>
              </a:lnSpc>
              <a:buFont typeface="Wingdings" pitchFamily="2" charset="2"/>
              <a:buNone/>
              <a:defRPr/>
            </a:pPr>
            <a:endParaRPr lang="es-CO" sz="2000" b="1" dirty="0" smtClean="0">
              <a:solidFill>
                <a:schemeClr val="tx1"/>
              </a:solidFill>
            </a:endParaRPr>
          </a:p>
          <a:p>
            <a:pPr indent="-274320" algn="l">
              <a:lnSpc>
                <a:spcPct val="80000"/>
              </a:lnSpc>
              <a:buFont typeface="Wingdings" pitchFamily="2" charset="2"/>
              <a:buNone/>
              <a:defRPr/>
            </a:pPr>
            <a:r>
              <a:rPr lang="es-CO" sz="2000" b="1" dirty="0" smtClean="0">
                <a:solidFill>
                  <a:schemeClr val="tx1"/>
                </a:solidFill>
              </a:rPr>
              <a:t>                                         </a:t>
            </a:r>
          </a:p>
          <a:p>
            <a:pPr indent="-274320" algn="l">
              <a:lnSpc>
                <a:spcPct val="80000"/>
              </a:lnSpc>
              <a:buFont typeface="Wingdings" pitchFamily="2" charset="2"/>
              <a:buNone/>
              <a:defRPr/>
            </a:pPr>
            <a:r>
              <a:rPr lang="es-CO" sz="2000" b="1" dirty="0">
                <a:solidFill>
                  <a:schemeClr val="tx1"/>
                </a:solidFill>
              </a:rPr>
              <a:t> </a:t>
            </a:r>
            <a:r>
              <a:rPr lang="es-CO" sz="2000" b="1" dirty="0" smtClean="0">
                <a:solidFill>
                  <a:schemeClr val="tx1"/>
                </a:solidFill>
              </a:rPr>
              <a:t>                                         </a:t>
            </a:r>
          </a:p>
          <a:p>
            <a:pPr indent="-274320" algn="l">
              <a:lnSpc>
                <a:spcPct val="80000"/>
              </a:lnSpc>
              <a:buFont typeface="Wingdings" pitchFamily="2" charset="2"/>
              <a:buNone/>
              <a:defRPr/>
            </a:pPr>
            <a:r>
              <a:rPr lang="es-CO" sz="2000" b="1" dirty="0" smtClean="0">
                <a:solidFill>
                  <a:schemeClr val="tx1"/>
                </a:solidFill>
              </a:rPr>
              <a:t>                 </a:t>
            </a:r>
            <a:r>
              <a:rPr lang="es-CO" sz="2400" b="1" dirty="0" smtClean="0">
                <a:solidFill>
                  <a:schemeClr val="tx1"/>
                </a:solidFill>
              </a:rPr>
              <a:t>baja</a:t>
            </a:r>
            <a:endParaRPr lang="es-CO" sz="2000" b="1" dirty="0" smtClean="0">
              <a:solidFill>
                <a:schemeClr val="tx1"/>
              </a:solidFill>
            </a:endParaRPr>
          </a:p>
          <a:p>
            <a:pPr indent="-274320" algn="l">
              <a:lnSpc>
                <a:spcPct val="80000"/>
              </a:lnSpc>
              <a:buFont typeface="Wingdings" pitchFamily="2" charset="2"/>
              <a:buNone/>
              <a:defRPr/>
            </a:pPr>
            <a:r>
              <a:rPr lang="es-CO" sz="2000" b="1" dirty="0" smtClean="0">
                <a:solidFill>
                  <a:schemeClr val="tx1"/>
                </a:solidFill>
              </a:rPr>
              <a:t>                                         </a:t>
            </a:r>
          </a:p>
          <a:p>
            <a:pPr indent="-274320" algn="l">
              <a:lnSpc>
                <a:spcPct val="120000"/>
              </a:lnSpc>
              <a:buFont typeface="Wingdings" pitchFamily="2" charset="2"/>
              <a:buNone/>
              <a:defRPr/>
            </a:pPr>
            <a:r>
              <a:rPr lang="es-CO" sz="2800" b="1" dirty="0" smtClean="0">
                <a:solidFill>
                  <a:schemeClr val="tx1"/>
                </a:solidFill>
              </a:rPr>
              <a:t>                         </a:t>
            </a:r>
          </a:p>
          <a:p>
            <a:pPr indent="-274320" algn="l">
              <a:lnSpc>
                <a:spcPct val="120000"/>
              </a:lnSpc>
              <a:buFont typeface="Wingdings" pitchFamily="2" charset="2"/>
              <a:buNone/>
              <a:defRPr/>
            </a:pPr>
            <a:r>
              <a:rPr lang="es-CO" sz="2800" b="1" dirty="0" smtClean="0">
                <a:solidFill>
                  <a:schemeClr val="tx1"/>
                </a:solidFill>
              </a:rPr>
              <a:t>                      </a:t>
            </a:r>
            <a:r>
              <a:rPr lang="es-CO" sz="2400" b="1" dirty="0" smtClean="0">
                <a:solidFill>
                  <a:schemeClr val="tx1"/>
                </a:solidFill>
              </a:rPr>
              <a:t>baja                                              alta</a:t>
            </a:r>
            <a:r>
              <a:rPr lang="es-CO" sz="2400" dirty="0" smtClean="0">
                <a:solidFill>
                  <a:schemeClr val="tx1"/>
                </a:solidFill>
              </a:rPr>
              <a:t>                  </a:t>
            </a:r>
            <a:r>
              <a:rPr lang="es-CO" sz="2400" b="1" dirty="0" smtClean="0">
                <a:solidFill>
                  <a:schemeClr val="tx1"/>
                </a:solidFill>
              </a:rPr>
              <a:t>Depend</a:t>
            </a:r>
            <a:r>
              <a:rPr lang="es-CO" sz="2400" b="1" dirty="0" smtClean="0">
                <a:solidFill>
                  <a:schemeClr val="bg1"/>
                </a:solidFill>
              </a:rPr>
              <a:t>encia</a:t>
            </a:r>
          </a:p>
        </p:txBody>
      </p:sp>
      <p:sp>
        <p:nvSpPr>
          <p:cNvPr id="14" name="Line 4"/>
          <p:cNvSpPr>
            <a:spLocks noChangeShapeType="1"/>
          </p:cNvSpPr>
          <p:nvPr/>
        </p:nvSpPr>
        <p:spPr bwMode="auto">
          <a:xfrm>
            <a:off x="2195513" y="2438400"/>
            <a:ext cx="0" cy="28956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15" name="Line 5"/>
          <p:cNvSpPr>
            <a:spLocks noChangeShapeType="1"/>
          </p:cNvSpPr>
          <p:nvPr/>
        </p:nvSpPr>
        <p:spPr bwMode="auto">
          <a:xfrm flipV="1">
            <a:off x="2195513" y="5229225"/>
            <a:ext cx="5616575" cy="104775"/>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16" name="Line 6"/>
          <p:cNvSpPr>
            <a:spLocks noChangeShapeType="1"/>
          </p:cNvSpPr>
          <p:nvPr/>
        </p:nvSpPr>
        <p:spPr bwMode="auto">
          <a:xfrm>
            <a:off x="5149850" y="1341438"/>
            <a:ext cx="34925" cy="3940175"/>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17" name="Line 7"/>
          <p:cNvSpPr>
            <a:spLocks noChangeShapeType="1"/>
          </p:cNvSpPr>
          <p:nvPr/>
        </p:nvSpPr>
        <p:spPr bwMode="auto">
          <a:xfrm flipV="1">
            <a:off x="2155825" y="3500438"/>
            <a:ext cx="5976938" cy="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18" name="Line 8"/>
          <p:cNvSpPr>
            <a:spLocks noChangeShapeType="1"/>
          </p:cNvSpPr>
          <p:nvPr/>
        </p:nvSpPr>
        <p:spPr bwMode="auto">
          <a:xfrm flipH="1" flipV="1">
            <a:off x="2155825" y="1052513"/>
            <a:ext cx="39688" cy="1552575"/>
          </a:xfrm>
          <a:prstGeom prst="line">
            <a:avLst/>
          </a:prstGeom>
          <a:ln>
            <a:headEnd/>
            <a:tailEnd type="triangle" w="med" len="me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19" name="Line 9"/>
          <p:cNvSpPr>
            <a:spLocks noChangeShapeType="1"/>
          </p:cNvSpPr>
          <p:nvPr/>
        </p:nvSpPr>
        <p:spPr bwMode="auto">
          <a:xfrm>
            <a:off x="7812088" y="5229225"/>
            <a:ext cx="665162" cy="0"/>
          </a:xfrm>
          <a:prstGeom prst="line">
            <a:avLst/>
          </a:prstGeom>
          <a:ln>
            <a:headEnd/>
            <a:tailEnd type="triangle" w="med" len="me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20" name="Line 7"/>
          <p:cNvSpPr>
            <a:spLocks noChangeShapeType="1"/>
          </p:cNvSpPr>
          <p:nvPr/>
        </p:nvSpPr>
        <p:spPr bwMode="auto">
          <a:xfrm>
            <a:off x="2155825" y="1341438"/>
            <a:ext cx="5989638" cy="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21" name="Line 6"/>
          <p:cNvSpPr>
            <a:spLocks noChangeShapeType="1"/>
          </p:cNvSpPr>
          <p:nvPr/>
        </p:nvSpPr>
        <p:spPr bwMode="auto">
          <a:xfrm>
            <a:off x="8132763" y="1341438"/>
            <a:ext cx="0" cy="3887787"/>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CO"/>
          </a:p>
        </p:txBody>
      </p:sp>
      <p:sp>
        <p:nvSpPr>
          <p:cNvPr id="23" name="22 Elipse"/>
          <p:cNvSpPr/>
          <p:nvPr/>
        </p:nvSpPr>
        <p:spPr>
          <a:xfrm>
            <a:off x="5724128" y="1622128"/>
            <a:ext cx="1800200" cy="1584176"/>
          </a:xfrm>
          <a:prstGeom prst="ellipse">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solidFill>
                  <a:schemeClr val="tx1"/>
                </a:solidFill>
              </a:rPr>
              <a:t>ZONA DE CONFLICTO</a:t>
            </a:r>
            <a:endParaRPr lang="es-CO" dirty="0">
              <a:solidFill>
                <a:schemeClr val="tx1"/>
              </a:solidFill>
            </a:endParaRPr>
          </a:p>
        </p:txBody>
      </p:sp>
      <p:sp>
        <p:nvSpPr>
          <p:cNvPr id="24" name="23 Elipse"/>
          <p:cNvSpPr/>
          <p:nvPr/>
        </p:nvSpPr>
        <p:spPr>
          <a:xfrm>
            <a:off x="2771800" y="1636614"/>
            <a:ext cx="1800200" cy="1584176"/>
          </a:xfrm>
          <a:prstGeom prst="ellipse">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solidFill>
                  <a:schemeClr val="tx1"/>
                </a:solidFill>
              </a:rPr>
              <a:t>ZONA DE PODER</a:t>
            </a:r>
            <a:endParaRPr lang="es-CO" dirty="0">
              <a:solidFill>
                <a:schemeClr val="tx1"/>
              </a:solidFill>
            </a:endParaRPr>
          </a:p>
        </p:txBody>
      </p:sp>
      <p:sp>
        <p:nvSpPr>
          <p:cNvPr id="25" name="24 Elipse"/>
          <p:cNvSpPr/>
          <p:nvPr/>
        </p:nvSpPr>
        <p:spPr>
          <a:xfrm>
            <a:off x="5796136" y="3645024"/>
            <a:ext cx="1656184" cy="1457442"/>
          </a:xfrm>
          <a:prstGeom prst="ellipse">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solidFill>
                  <a:schemeClr val="tx1"/>
                </a:solidFill>
              </a:rPr>
              <a:t>ZONA DE SALIDA</a:t>
            </a:r>
            <a:endParaRPr lang="es-CO" dirty="0">
              <a:solidFill>
                <a:schemeClr val="tx1"/>
              </a:solidFill>
            </a:endParaRPr>
          </a:p>
        </p:txBody>
      </p:sp>
      <p:sp>
        <p:nvSpPr>
          <p:cNvPr id="27" name="26 Elipse"/>
          <p:cNvSpPr/>
          <p:nvPr/>
        </p:nvSpPr>
        <p:spPr>
          <a:xfrm>
            <a:off x="2771800" y="3645049"/>
            <a:ext cx="1924844" cy="1584176"/>
          </a:xfrm>
          <a:prstGeom prst="ellipse">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solidFill>
                  <a:schemeClr val="tx1"/>
                </a:solidFill>
              </a:rPr>
              <a:t>ZONA DE PROBLEMAS AUTÓNOMOS</a:t>
            </a:r>
            <a:endParaRPr lang="es-CO" sz="1600" dirty="0">
              <a:solidFill>
                <a:schemeClr val="tx1"/>
              </a:solidFill>
            </a:endParaRPr>
          </a:p>
        </p:txBody>
      </p:sp>
      <p:sp>
        <p:nvSpPr>
          <p:cNvPr id="22" name="1 Título"/>
          <p:cNvSpPr txBox="1">
            <a:spLocks/>
          </p:cNvSpPr>
          <p:nvPr/>
        </p:nvSpPr>
        <p:spPr>
          <a:xfrm>
            <a:off x="1763688" y="116632"/>
            <a:ext cx="7283152"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mtClean="0">
                <a:solidFill>
                  <a:srgbClr val="565656"/>
                </a:solidFill>
                <a:latin typeface="Eras Demi ITC" panose="020B0805030504020804" pitchFamily="34" charset="0"/>
              </a:rPr>
              <a:t>Gráfico de influencias</a:t>
            </a:r>
            <a:endParaRPr lang="es-CO" dirty="0">
              <a:solidFill>
                <a:srgbClr val="565656"/>
              </a:solidFill>
              <a:latin typeface="Eras Demi ITC" panose="020B0805030504020804" pitchFamily="34" charset="0"/>
            </a:endParaRPr>
          </a:p>
        </p:txBody>
      </p:sp>
    </p:spTree>
    <p:extLst>
      <p:ext uri="{BB962C8B-B14F-4D97-AF65-F5344CB8AC3E}">
        <p14:creationId xmlns="" xmlns:p14="http://schemas.microsoft.com/office/powerpoint/2010/main" val="2338708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763688" y="116632"/>
            <a:ext cx="7283152" cy="634082"/>
          </a:xfrm>
        </p:spPr>
        <p:txBody>
          <a:bodyPr>
            <a:normAutofit fontScale="90000"/>
          </a:bodyPr>
          <a:lstStyle/>
          <a:p>
            <a:r>
              <a:rPr lang="es-CO" dirty="0" smtClean="0">
                <a:solidFill>
                  <a:srgbClr val="565656"/>
                </a:solidFill>
                <a:latin typeface="Eras Demi ITC" panose="020B0805030504020804" pitchFamily="34" charset="0"/>
              </a:rPr>
              <a:t>El Proyecto</a:t>
            </a:r>
            <a:endParaRPr lang="es-CO" dirty="0">
              <a:solidFill>
                <a:srgbClr val="565656"/>
              </a:solidFill>
              <a:latin typeface="Eras Demi ITC" panose="020B0805030504020804" pitchFamily="34" charset="0"/>
            </a:endParaRPr>
          </a:p>
        </p:txBody>
      </p:sp>
      <p:sp>
        <p:nvSpPr>
          <p:cNvPr id="3" name="2 Marcador de contenido"/>
          <p:cNvSpPr>
            <a:spLocks noGrp="1"/>
          </p:cNvSpPr>
          <p:nvPr>
            <p:ph idx="1"/>
          </p:nvPr>
        </p:nvSpPr>
        <p:spPr>
          <a:xfrm>
            <a:off x="1043608" y="1124744"/>
            <a:ext cx="8013576" cy="4525963"/>
          </a:xfrm>
        </p:spPr>
        <p:txBody>
          <a:bodyPr/>
          <a:lstStyle/>
          <a:p>
            <a:pPr marL="0" indent="0">
              <a:buNone/>
            </a:pPr>
            <a:r>
              <a:rPr lang="es-ES_tradnl" dirty="0" smtClean="0">
                <a:solidFill>
                  <a:schemeClr val="tx1">
                    <a:lumMod val="85000"/>
                    <a:lumOff val="15000"/>
                  </a:schemeClr>
                </a:solidFill>
                <a:latin typeface="Eras Medium ITC" panose="020B0602030504020804" pitchFamily="34" charset="0"/>
              </a:rPr>
              <a:t>El </a:t>
            </a:r>
            <a:r>
              <a:rPr lang="es-ES_tradnl" dirty="0">
                <a:solidFill>
                  <a:schemeClr val="tx1">
                    <a:lumMod val="85000"/>
                    <a:lumOff val="15000"/>
                  </a:schemeClr>
                </a:solidFill>
                <a:latin typeface="Eras Medium ITC" panose="020B0602030504020804" pitchFamily="34" charset="0"/>
              </a:rPr>
              <a:t>Plan estratégico tiene como objetivo preparar a la Universidad para asumir los retos que impone el escenario de postconflicto que afrontará el país en las próximas décadas, en el entendido que como primera casa de Estudios Superiores en la región, le corresponde asumir un liderazgo activo y propositivo.</a:t>
            </a:r>
            <a:endParaRPr lang="es-ES" dirty="0">
              <a:solidFill>
                <a:schemeClr val="tx1">
                  <a:lumMod val="85000"/>
                  <a:lumOff val="15000"/>
                </a:schemeClr>
              </a:solidFill>
              <a:latin typeface="Eras Medium ITC" panose="020B0602030504020804" pitchFamily="34" charset="0"/>
            </a:endParaRPr>
          </a:p>
          <a:p>
            <a:endParaRPr lang="es-CO" dirty="0">
              <a:latin typeface="Eras Medium ITC" panose="020B0602030504020804" pitchFamily="34" charset="0"/>
            </a:endParaRPr>
          </a:p>
        </p:txBody>
      </p:sp>
    </p:spTree>
    <p:extLst>
      <p:ext uri="{BB962C8B-B14F-4D97-AF65-F5344CB8AC3E}">
        <p14:creationId xmlns="" xmlns:p14="http://schemas.microsoft.com/office/powerpoint/2010/main" val="2898658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763688" y="116632"/>
            <a:ext cx="7283152" cy="634082"/>
          </a:xfrm>
        </p:spPr>
        <p:txBody>
          <a:bodyPr>
            <a:normAutofit fontScale="90000"/>
          </a:bodyPr>
          <a:lstStyle/>
          <a:p>
            <a:r>
              <a:rPr lang="es-CO" dirty="0" smtClean="0">
                <a:solidFill>
                  <a:srgbClr val="565656"/>
                </a:solidFill>
                <a:latin typeface="Eras Demi ITC" panose="020B0805030504020804" pitchFamily="34" charset="0"/>
              </a:rPr>
              <a:t>Gráfico de influencias</a:t>
            </a:r>
            <a:endParaRPr lang="es-CO" dirty="0">
              <a:solidFill>
                <a:srgbClr val="565656"/>
              </a:solidFill>
              <a:latin typeface="Eras Demi ITC" panose="020B0805030504020804" pitchFamily="34" charset="0"/>
            </a:endParaRPr>
          </a:p>
        </p:txBody>
      </p:sp>
      <p:pic>
        <p:nvPicPr>
          <p:cNvPr id="12" name="0 Imagen"/>
          <p:cNvPicPr/>
          <p:nvPr/>
        </p:nvPicPr>
        <p:blipFill rotWithShape="1">
          <a:blip r:embed="rId4">
            <a:extLst>
              <a:ext uri="{28A0092B-C50C-407E-A947-70E740481C1C}">
                <a14:useLocalDpi xmlns="" xmlns:a14="http://schemas.microsoft.com/office/drawing/2010/main" val="0"/>
              </a:ext>
            </a:extLst>
          </a:blip>
          <a:srcRect l="3439" t="3348" r="3316" b="16109"/>
          <a:stretch/>
        </p:blipFill>
        <p:spPr bwMode="auto">
          <a:xfrm>
            <a:off x="1095311" y="764704"/>
            <a:ext cx="7008495" cy="5105777"/>
          </a:xfrm>
          <a:prstGeom prst="rect">
            <a:avLst/>
          </a:prstGeom>
          <a:ln>
            <a:noFill/>
          </a:ln>
          <a:extLst>
            <a:ext uri="{53640926-AAD7-44D8-BBD7-CCE9431645EC}">
              <a14:shadowObscured xmlns="" xmlns:a14="http://schemas.microsoft.com/office/drawing/2010/main"/>
            </a:ext>
          </a:extLst>
        </p:spPr>
      </p:pic>
      <p:sp>
        <p:nvSpPr>
          <p:cNvPr id="13" name="9 Elipse"/>
          <p:cNvSpPr/>
          <p:nvPr/>
        </p:nvSpPr>
        <p:spPr>
          <a:xfrm>
            <a:off x="2195736" y="1303677"/>
            <a:ext cx="288291" cy="312062"/>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O" sz="1100">
                <a:effectLst/>
                <a:ea typeface="Calibri"/>
                <a:cs typeface="Times New Roman"/>
              </a:rPr>
              <a:t>1</a:t>
            </a:r>
          </a:p>
        </p:txBody>
      </p:sp>
      <p:sp>
        <p:nvSpPr>
          <p:cNvPr id="14" name="10 Elipse"/>
          <p:cNvSpPr/>
          <p:nvPr/>
        </p:nvSpPr>
        <p:spPr>
          <a:xfrm>
            <a:off x="5076056" y="1303677"/>
            <a:ext cx="288291" cy="312062"/>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O" sz="1100">
                <a:effectLst/>
                <a:ea typeface="Calibri"/>
                <a:cs typeface="Times New Roman"/>
              </a:rPr>
              <a:t>2</a:t>
            </a:r>
          </a:p>
        </p:txBody>
      </p:sp>
      <p:sp>
        <p:nvSpPr>
          <p:cNvPr id="15" name="11 Elipse"/>
          <p:cNvSpPr/>
          <p:nvPr/>
        </p:nvSpPr>
        <p:spPr>
          <a:xfrm>
            <a:off x="2195735" y="3324150"/>
            <a:ext cx="288291" cy="312062"/>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O" sz="1100">
                <a:effectLst/>
                <a:ea typeface="Calibri"/>
                <a:cs typeface="Times New Roman"/>
              </a:rPr>
              <a:t>4</a:t>
            </a:r>
          </a:p>
        </p:txBody>
      </p:sp>
      <p:sp>
        <p:nvSpPr>
          <p:cNvPr id="16" name="12 Elipse"/>
          <p:cNvSpPr/>
          <p:nvPr/>
        </p:nvSpPr>
        <p:spPr>
          <a:xfrm>
            <a:off x="5076055" y="3324150"/>
            <a:ext cx="288291" cy="312062"/>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O" sz="1100" dirty="0">
                <a:effectLst/>
                <a:ea typeface="Calibri"/>
                <a:cs typeface="Times New Roman"/>
              </a:rPr>
              <a:t>3</a:t>
            </a:r>
          </a:p>
        </p:txBody>
      </p:sp>
    </p:spTree>
    <p:extLst>
      <p:ext uri="{BB962C8B-B14F-4D97-AF65-F5344CB8AC3E}">
        <p14:creationId xmlns="" xmlns:p14="http://schemas.microsoft.com/office/powerpoint/2010/main" val="2052750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763688" y="116632"/>
            <a:ext cx="7283152" cy="634082"/>
          </a:xfrm>
        </p:spPr>
        <p:txBody>
          <a:bodyPr>
            <a:normAutofit fontScale="90000"/>
          </a:bodyPr>
          <a:lstStyle/>
          <a:p>
            <a:r>
              <a:rPr lang="es-CO" dirty="0" smtClean="0">
                <a:solidFill>
                  <a:srgbClr val="565656"/>
                </a:solidFill>
                <a:latin typeface="Eras Demi ITC" panose="020B0805030504020804" pitchFamily="34" charset="0"/>
              </a:rPr>
              <a:t>FICHA DE TRABAJO </a:t>
            </a:r>
            <a:endParaRPr lang="es-CO" dirty="0">
              <a:solidFill>
                <a:srgbClr val="565656"/>
              </a:solidFill>
              <a:latin typeface="Eras Demi ITC" panose="020B0805030504020804" pitchFamily="34" charset="0"/>
            </a:endParaRPr>
          </a:p>
        </p:txBody>
      </p:sp>
      <p:graphicFrame>
        <p:nvGraphicFramePr>
          <p:cNvPr id="14" name="13 Tabla"/>
          <p:cNvGraphicFramePr>
            <a:graphicFrameLocks noGrp="1"/>
          </p:cNvGraphicFramePr>
          <p:nvPr/>
        </p:nvGraphicFramePr>
        <p:xfrm>
          <a:off x="1913026" y="1397001"/>
          <a:ext cx="5317948" cy="4063998"/>
        </p:xfrm>
        <a:graphic>
          <a:graphicData uri="http://schemas.openxmlformats.org/drawingml/2006/table">
            <a:tbl>
              <a:tblPr/>
              <a:tblGrid>
                <a:gridCol w="3140502"/>
                <a:gridCol w="700540"/>
                <a:gridCol w="83959"/>
                <a:gridCol w="700540"/>
                <a:gridCol w="692407"/>
              </a:tblGrid>
              <a:tr h="1340352">
                <a:tc gridSpan="5">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59162">
                <a:tc gridSpan="2">
                  <a:txBody>
                    <a:bodyPr/>
                    <a:lstStyle/>
                    <a:p>
                      <a:pPr>
                        <a:spcAft>
                          <a:spcPts val="0"/>
                        </a:spcAft>
                      </a:pPr>
                      <a:endParaRPr lang="es-CO" sz="1000">
                        <a:latin typeface="Arial"/>
                        <a:ea typeface="Calibri"/>
                        <a:cs typeface="Times New Roman"/>
                      </a:endParaRPr>
                    </a:p>
                    <a:p>
                      <a:pPr>
                        <a:spcAft>
                          <a:spcPts val="0"/>
                        </a:spcAft>
                      </a:pPr>
                      <a:r>
                        <a:rPr lang="es-CO" sz="1000">
                          <a:latin typeface="Arial"/>
                          <a:ea typeface="Calibri"/>
                          <a:cs typeface="Times New Roman"/>
                        </a:rPr>
                        <a:t>Nombre: </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3">
                  <a:txBody>
                    <a:bodyPr/>
                    <a:lstStyle/>
                    <a:p>
                      <a:pPr>
                        <a:lnSpc>
                          <a:spcPct val="115000"/>
                        </a:lnSpc>
                        <a:spcAft>
                          <a:spcPts val="0"/>
                        </a:spcAft>
                      </a:pPr>
                      <a:endParaRPr lang="es-CO" sz="1000">
                        <a:latin typeface="Arial"/>
                        <a:ea typeface="Calibri"/>
                        <a:cs typeface="Times New Roman"/>
                      </a:endParaRPr>
                    </a:p>
                    <a:p>
                      <a:pPr>
                        <a:lnSpc>
                          <a:spcPct val="115000"/>
                        </a:lnSpc>
                        <a:spcAft>
                          <a:spcPts val="0"/>
                        </a:spcAft>
                      </a:pPr>
                      <a:r>
                        <a:rPr lang="es-CO" sz="1000">
                          <a:latin typeface="Arial"/>
                          <a:ea typeface="Calibri"/>
                          <a:cs typeface="Times New Roman"/>
                        </a:rPr>
                        <a:t>Fecha: 02/ 10/2014</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359162">
                <a:tc gridSpan="5">
                  <a:txBody>
                    <a:bodyPr/>
                    <a:lstStyle/>
                    <a:p>
                      <a:pPr>
                        <a:lnSpc>
                          <a:spcPct val="115000"/>
                        </a:lnSpc>
                        <a:spcAft>
                          <a:spcPts val="0"/>
                        </a:spcAft>
                      </a:pPr>
                      <a:r>
                        <a:rPr lang="es-CO" sz="1000">
                          <a:latin typeface="Arial"/>
                          <a:ea typeface="Calibri"/>
                          <a:cs typeface="Times New Roman"/>
                        </a:rPr>
                        <a:t>Marque con una</a:t>
                      </a:r>
                      <a:r>
                        <a:rPr lang="es-CO" sz="1000" b="1">
                          <a:latin typeface="Arial"/>
                          <a:ea typeface="Calibri"/>
                          <a:cs typeface="Times New Roman"/>
                        </a:rPr>
                        <a:t> X</a:t>
                      </a:r>
                      <a:r>
                        <a:rPr lang="es-CO" sz="1000">
                          <a:latin typeface="Arial"/>
                          <a:ea typeface="Calibri"/>
                          <a:cs typeface="Times New Roman"/>
                        </a:rPr>
                        <a:t> el color que prefiera según sea su apreciación de cada uno de los escenarios </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79581">
                <a:tc rowSpan="2">
                  <a:txBody>
                    <a:bodyPr/>
                    <a:lstStyle/>
                    <a:p>
                      <a:pPr algn="ctr">
                        <a:lnSpc>
                          <a:spcPct val="115000"/>
                        </a:lnSpc>
                        <a:spcAft>
                          <a:spcPts val="0"/>
                        </a:spcAft>
                      </a:pPr>
                      <a:endParaRPr lang="es-CO" sz="900">
                        <a:latin typeface="Arial"/>
                        <a:ea typeface="Calibri"/>
                        <a:cs typeface="Times New Roman"/>
                      </a:endParaRPr>
                    </a:p>
                    <a:p>
                      <a:pPr algn="ctr">
                        <a:lnSpc>
                          <a:spcPct val="115000"/>
                        </a:lnSpc>
                        <a:spcAft>
                          <a:spcPts val="0"/>
                        </a:spcAft>
                      </a:pPr>
                      <a:r>
                        <a:rPr lang="es-CO" sz="900">
                          <a:latin typeface="Arial"/>
                          <a:ea typeface="Calibri"/>
                          <a:cs typeface="Times New Roman"/>
                        </a:rPr>
                        <a:t>Escenarios</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CO" sz="1000">
                          <a:latin typeface="Arial"/>
                          <a:ea typeface="Calibri"/>
                          <a:cs typeface="Times New Roman"/>
                        </a:rPr>
                        <a:t>Colores</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179581">
                <a:tc vMerge="1">
                  <a:txBody>
                    <a:bodyPr/>
                    <a:lstStyle/>
                    <a:p>
                      <a:endParaRPr lang="es-CO"/>
                    </a:p>
                  </a:txBody>
                  <a:tcPr/>
                </a:tc>
                <a:tc gridSpan="2">
                  <a:txBody>
                    <a:bodyPr/>
                    <a:lstStyle/>
                    <a:p>
                      <a:pPr algn="ctr">
                        <a:lnSpc>
                          <a:spcPct val="115000"/>
                        </a:lnSpc>
                        <a:spcAft>
                          <a:spcPts val="0"/>
                        </a:spcAft>
                      </a:pPr>
                      <a:r>
                        <a:rPr lang="es-CO" sz="1000" b="1">
                          <a:solidFill>
                            <a:srgbClr val="00B050"/>
                          </a:solidFill>
                          <a:latin typeface="Arial"/>
                          <a:ea typeface="Calibri"/>
                          <a:cs typeface="Times New Roman"/>
                        </a:rPr>
                        <a:t>Verde</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000" b="1">
                          <a:solidFill>
                            <a:srgbClr val="FFCC00"/>
                          </a:solidFill>
                          <a:latin typeface="Arial"/>
                          <a:ea typeface="Calibri"/>
                          <a:cs typeface="Times New Roman"/>
                        </a:rPr>
                        <a:t>amarillo</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000" b="1">
                          <a:solidFill>
                            <a:srgbClr val="FF0000"/>
                          </a:solidFill>
                          <a:latin typeface="Arial"/>
                          <a:ea typeface="Calibri"/>
                          <a:cs typeface="Times New Roman"/>
                        </a:rPr>
                        <a:t>Rojo</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6">
                <a:tc>
                  <a:txBody>
                    <a:bodyPr/>
                    <a:lstStyle/>
                    <a:p>
                      <a:pPr marL="342900" lvl="0" indent="-342900">
                        <a:lnSpc>
                          <a:spcPct val="115000"/>
                        </a:lnSpc>
                        <a:spcAft>
                          <a:spcPts val="0"/>
                        </a:spcAft>
                        <a:buFont typeface="+mj-lt"/>
                        <a:buAutoNum type="arabicPeriod"/>
                      </a:pPr>
                      <a:r>
                        <a:rPr lang="es-CO" sz="900">
                          <a:latin typeface="Arial"/>
                          <a:ea typeface="Calibri"/>
                          <a:cs typeface="Times New Roman"/>
                        </a:rPr>
                        <a:t>Se cumple el legado de los fundadores</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6">
                <a:tc>
                  <a:txBody>
                    <a:bodyPr/>
                    <a:lstStyle/>
                    <a:p>
                      <a:pPr marL="342900" lvl="0" indent="-342900">
                        <a:lnSpc>
                          <a:spcPct val="115000"/>
                        </a:lnSpc>
                        <a:spcAft>
                          <a:spcPts val="0"/>
                        </a:spcAft>
                        <a:buFont typeface="+mj-lt"/>
                        <a:buAutoNum type="arabicPeriod"/>
                      </a:pPr>
                      <a:r>
                        <a:rPr lang="es-CO" sz="900">
                          <a:latin typeface="Arial"/>
                          <a:ea typeface="Calibri"/>
                          <a:cs typeface="Times New Roman"/>
                        </a:rPr>
                        <a:t>El legado olvidado</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6">
                <a:tc>
                  <a:txBody>
                    <a:bodyPr/>
                    <a:lstStyle/>
                    <a:p>
                      <a:pPr marL="342900" lvl="0" indent="-342900">
                        <a:lnSpc>
                          <a:spcPct val="115000"/>
                        </a:lnSpc>
                        <a:spcAft>
                          <a:spcPts val="0"/>
                        </a:spcAft>
                        <a:buFont typeface="+mj-lt"/>
                        <a:buAutoNum type="arabicPeriod"/>
                      </a:pPr>
                      <a:r>
                        <a:rPr lang="es-CO" sz="900">
                          <a:latin typeface="Arial"/>
                          <a:ea typeface="Calibri"/>
                          <a:cs typeface="Times New Roman"/>
                        </a:rPr>
                        <a:t>Nada cambia, seguimos como hace dos décadas</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6">
                <a:tc>
                  <a:txBody>
                    <a:bodyPr/>
                    <a:lstStyle/>
                    <a:p>
                      <a:pPr marL="342900" lvl="0" indent="-342900">
                        <a:lnSpc>
                          <a:spcPct val="115000"/>
                        </a:lnSpc>
                        <a:spcAft>
                          <a:spcPts val="0"/>
                        </a:spcAft>
                        <a:buFont typeface="+mj-lt"/>
                        <a:buAutoNum type="arabicPeriod"/>
                      </a:pPr>
                      <a:r>
                        <a:rPr lang="es-CO" sz="900">
                          <a:latin typeface="Arial"/>
                          <a:ea typeface="Calibri"/>
                          <a:cs typeface="Times New Roman"/>
                        </a:rPr>
                        <a:t>La pobre viejecita </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6">
                <a:tc>
                  <a:txBody>
                    <a:bodyPr/>
                    <a:lstStyle/>
                    <a:p>
                      <a:pPr marL="342900" lvl="0" indent="-342900">
                        <a:lnSpc>
                          <a:spcPct val="115000"/>
                        </a:lnSpc>
                        <a:spcAft>
                          <a:spcPts val="0"/>
                        </a:spcAft>
                        <a:buFont typeface="+mj-lt"/>
                        <a:buAutoNum type="arabicPeriod"/>
                      </a:pPr>
                      <a:r>
                        <a:rPr lang="es-CO" sz="900">
                          <a:latin typeface="Arial"/>
                          <a:ea typeface="Calibri"/>
                          <a:cs typeface="Times New Roman"/>
                        </a:rPr>
                        <a:t>Oportunidades perdidas</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6">
                <a:tc>
                  <a:txBody>
                    <a:bodyPr/>
                    <a:lstStyle/>
                    <a:p>
                      <a:pPr marL="342900" lvl="0" indent="-342900">
                        <a:lnSpc>
                          <a:spcPct val="115000"/>
                        </a:lnSpc>
                        <a:spcAft>
                          <a:spcPts val="0"/>
                        </a:spcAft>
                        <a:buFont typeface="+mj-lt"/>
                        <a:buAutoNum type="arabicPeriod"/>
                      </a:pPr>
                      <a:r>
                        <a:rPr lang="es-CO" sz="900">
                          <a:latin typeface="Arial"/>
                          <a:ea typeface="Calibri"/>
                          <a:cs typeface="Times New Roman"/>
                        </a:rPr>
                        <a:t>Un futuro promisorio </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6">
                <a:tc>
                  <a:txBody>
                    <a:bodyPr/>
                    <a:lstStyle/>
                    <a:p>
                      <a:pPr marL="342900" lvl="0" indent="-342900">
                        <a:lnSpc>
                          <a:spcPct val="115000"/>
                        </a:lnSpc>
                        <a:spcAft>
                          <a:spcPts val="0"/>
                        </a:spcAft>
                        <a:buFont typeface="+mj-lt"/>
                        <a:buAutoNum type="arabicPeriod"/>
                      </a:pPr>
                      <a:r>
                        <a:rPr lang="es-CO" sz="900">
                          <a:latin typeface="Arial"/>
                          <a:ea typeface="Calibri"/>
                          <a:cs typeface="Times New Roman"/>
                        </a:rPr>
                        <a:t>Liderando el desarrollo regional</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6">
                <a:tc>
                  <a:txBody>
                    <a:bodyPr/>
                    <a:lstStyle/>
                    <a:p>
                      <a:pPr marL="342900" lvl="0" indent="-342900">
                        <a:lnSpc>
                          <a:spcPct val="115000"/>
                        </a:lnSpc>
                        <a:spcAft>
                          <a:spcPts val="0"/>
                        </a:spcAft>
                        <a:buFont typeface="+mj-lt"/>
                        <a:buAutoNum type="arabicPeriod"/>
                      </a:pPr>
                      <a:r>
                        <a:rPr lang="es-CO" sz="900">
                          <a:latin typeface="Arial"/>
                          <a:ea typeface="Calibri"/>
                          <a:cs typeface="Times New Roman"/>
                        </a:rPr>
                        <a:t>Rezago generalizado </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6">
                <a:tc>
                  <a:txBody>
                    <a:bodyPr/>
                    <a:lstStyle/>
                    <a:p>
                      <a:pPr marL="342900" lvl="0" indent="-342900">
                        <a:lnSpc>
                          <a:spcPct val="115000"/>
                        </a:lnSpc>
                        <a:spcAft>
                          <a:spcPts val="0"/>
                        </a:spcAft>
                        <a:buFont typeface="+mj-lt"/>
                        <a:buAutoNum type="arabicPeriod"/>
                      </a:pPr>
                      <a:r>
                        <a:rPr lang="es-CO" sz="900">
                          <a:latin typeface="Arial"/>
                          <a:ea typeface="Calibri"/>
                          <a:cs typeface="Times New Roman"/>
                        </a:rPr>
                        <a:t>Bicentenario: El nuevo comienzo</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6">
                <a:tc>
                  <a:txBody>
                    <a:bodyPr/>
                    <a:lstStyle/>
                    <a:p>
                      <a:pPr marL="342900" lvl="0" indent="-342900">
                        <a:lnSpc>
                          <a:spcPct val="115000"/>
                        </a:lnSpc>
                        <a:spcAft>
                          <a:spcPts val="0"/>
                        </a:spcAft>
                        <a:buFont typeface="+mj-lt"/>
                        <a:buAutoNum type="arabicPeriod"/>
                      </a:pPr>
                      <a:r>
                        <a:rPr lang="es-CO" sz="900">
                          <a:latin typeface="Arial"/>
                          <a:ea typeface="Calibri"/>
                          <a:cs typeface="Times New Roman"/>
                        </a:rPr>
                        <a:t>Transformarse para renacer</a:t>
                      </a: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spcAft>
                          <a:spcPts val="0"/>
                        </a:spcAft>
                      </a:pPr>
                      <a:endParaRPr lang="es-CO" sz="90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900" dirty="0">
                        <a:latin typeface="Calibri"/>
                        <a:ea typeface="Calibri"/>
                        <a:cs typeface="Times New Roman"/>
                      </a:endParaRPr>
                    </a:p>
                  </a:txBody>
                  <a:tcPr marL="58559" marR="58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2" name="0 Imagen"/>
          <p:cNvPicPr>
            <a:picLocks noChangeAspect="1" noChangeArrowheads="1"/>
          </p:cNvPicPr>
          <p:nvPr/>
        </p:nvPicPr>
        <p:blipFill>
          <a:blip r:embed="rId4" cstate="print"/>
          <a:srcRect/>
          <a:stretch>
            <a:fillRect/>
          </a:stretch>
        </p:blipFill>
        <p:spPr bwMode="auto">
          <a:xfrm>
            <a:off x="1928794" y="1428736"/>
            <a:ext cx="5286412" cy="1296206"/>
          </a:xfrm>
          <a:prstGeom prst="rect">
            <a:avLst/>
          </a:prstGeom>
          <a:noFill/>
        </p:spPr>
      </p:pic>
    </p:spTree>
    <p:extLst>
      <p:ext uri="{BB962C8B-B14F-4D97-AF65-F5344CB8AC3E}">
        <p14:creationId xmlns="" xmlns:p14="http://schemas.microsoft.com/office/powerpoint/2010/main" val="2757761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763688" y="116632"/>
            <a:ext cx="7283152" cy="634082"/>
          </a:xfrm>
        </p:spPr>
        <p:txBody>
          <a:bodyPr>
            <a:normAutofit fontScale="90000"/>
          </a:bodyPr>
          <a:lstStyle/>
          <a:p>
            <a:r>
              <a:rPr lang="es-CO" dirty="0" smtClean="0">
                <a:solidFill>
                  <a:srgbClr val="565656"/>
                </a:solidFill>
                <a:latin typeface="Eras Demi ITC" panose="020B0805030504020804" pitchFamily="34" charset="0"/>
              </a:rPr>
              <a:t> </a:t>
            </a:r>
            <a:endParaRPr lang="es-CO" dirty="0">
              <a:solidFill>
                <a:srgbClr val="565656"/>
              </a:solidFill>
              <a:latin typeface="Eras Demi ITC" panose="020B0805030504020804" pitchFamily="34" charset="0"/>
            </a:endParaRPr>
          </a:p>
        </p:txBody>
      </p:sp>
      <p:graphicFrame>
        <p:nvGraphicFramePr>
          <p:cNvPr id="7" name="1 Gráfico"/>
          <p:cNvGraphicFramePr/>
          <p:nvPr/>
        </p:nvGraphicFramePr>
        <p:xfrm>
          <a:off x="0" y="1071546"/>
          <a:ext cx="8786841" cy="47149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757761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763688" y="116632"/>
            <a:ext cx="7283152" cy="634082"/>
          </a:xfrm>
        </p:spPr>
        <p:txBody>
          <a:bodyPr>
            <a:normAutofit fontScale="90000"/>
          </a:bodyPr>
          <a:lstStyle/>
          <a:p>
            <a:r>
              <a:rPr lang="es-CO" dirty="0" smtClean="0">
                <a:solidFill>
                  <a:srgbClr val="565656"/>
                </a:solidFill>
                <a:latin typeface="Eras Demi ITC" panose="020B0805030504020804" pitchFamily="34" charset="0"/>
              </a:rPr>
              <a:t> </a:t>
            </a:r>
            <a:endParaRPr lang="es-CO" dirty="0">
              <a:solidFill>
                <a:srgbClr val="565656"/>
              </a:solidFill>
              <a:latin typeface="Eras Demi ITC" panose="020B0805030504020804" pitchFamily="34" charset="0"/>
            </a:endParaRPr>
          </a:p>
        </p:txBody>
      </p:sp>
      <p:graphicFrame>
        <p:nvGraphicFramePr>
          <p:cNvPr id="6" name="1 Gráfico"/>
          <p:cNvGraphicFramePr/>
          <p:nvPr/>
        </p:nvGraphicFramePr>
        <p:xfrm>
          <a:off x="1000100" y="857232"/>
          <a:ext cx="7358114" cy="50006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757761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ras-VRI\Desktop\Imagen Plan Bicentenario.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3090"/>
          <a:stretch/>
        </p:blipFill>
        <p:spPr bwMode="auto">
          <a:xfrm>
            <a:off x="0" y="4937759"/>
            <a:ext cx="9144000" cy="1885997"/>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ompras-VRI\Desktop\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9645"/>
          <a:stretch/>
        </p:blipFill>
        <p:spPr bwMode="auto">
          <a:xfrm>
            <a:off x="0" y="0"/>
            <a:ext cx="9144000" cy="18810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763688" y="116632"/>
            <a:ext cx="7283152" cy="634082"/>
          </a:xfrm>
        </p:spPr>
        <p:txBody>
          <a:bodyPr>
            <a:normAutofit fontScale="90000"/>
          </a:bodyPr>
          <a:lstStyle/>
          <a:p>
            <a:r>
              <a:rPr lang="es-CO" dirty="0" smtClean="0">
                <a:solidFill>
                  <a:srgbClr val="565656"/>
                </a:solidFill>
                <a:latin typeface="Eras Demi ITC" panose="020B0805030504020804" pitchFamily="34" charset="0"/>
              </a:rPr>
              <a:t>Cronograma</a:t>
            </a:r>
            <a:endParaRPr lang="es-CO" dirty="0">
              <a:solidFill>
                <a:srgbClr val="565656"/>
              </a:solidFill>
              <a:latin typeface="Eras Demi ITC" panose="020B0805030504020804" pitchFamily="34" charset="0"/>
            </a:endParaRPr>
          </a:p>
        </p:txBody>
      </p:sp>
      <p:sp>
        <p:nvSpPr>
          <p:cNvPr id="6" name="5 Rectángulo redondeado"/>
          <p:cNvSpPr/>
          <p:nvPr/>
        </p:nvSpPr>
        <p:spPr>
          <a:xfrm>
            <a:off x="2267744" y="3653895"/>
            <a:ext cx="1872208" cy="18722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200" b="1" dirty="0" smtClean="0">
                <a:latin typeface="Eras Demi ITC" panose="020B0805030504020804" pitchFamily="34" charset="0"/>
              </a:rPr>
              <a:t>Diciembre 2013 – Marzo 2014</a:t>
            </a:r>
          </a:p>
          <a:p>
            <a:pPr marL="171450" indent="-171450" algn="ctr">
              <a:buFont typeface="Wingdings" panose="05000000000000000000" pitchFamily="2" charset="2"/>
              <a:buChar char="ü"/>
            </a:pPr>
            <a:r>
              <a:rPr lang="es-CO" sz="1000" dirty="0" smtClean="0">
                <a:latin typeface="Eras Medium ITC" panose="020B0602030504020804" pitchFamily="34" charset="0"/>
              </a:rPr>
              <a:t>Diseño de documento análisis del futuro posible, futuro probable y futuro deseable</a:t>
            </a:r>
          </a:p>
          <a:p>
            <a:pPr marL="171450" indent="-171450" algn="ctr">
              <a:buFont typeface="Wingdings" panose="05000000000000000000" pitchFamily="2" charset="2"/>
              <a:buChar char="ü"/>
            </a:pPr>
            <a:r>
              <a:rPr lang="es-CO" sz="1000" dirty="0" smtClean="0">
                <a:latin typeface="Eras Medium ITC" panose="020B0602030504020804" pitchFamily="34" charset="0"/>
              </a:rPr>
              <a:t>Foros </a:t>
            </a:r>
            <a:r>
              <a:rPr lang="es-CO" sz="1000" dirty="0">
                <a:latin typeface="Eras Medium ITC" panose="020B0602030504020804" pitchFamily="34" charset="0"/>
              </a:rPr>
              <a:t>y </a:t>
            </a:r>
            <a:r>
              <a:rPr lang="es-CO" sz="1000" dirty="0" smtClean="0">
                <a:latin typeface="Eras Medium ITC" panose="020B0602030504020804" pitchFamily="34" charset="0"/>
              </a:rPr>
              <a:t>conferencias</a:t>
            </a:r>
            <a:endParaRPr lang="es-CO" sz="1000" dirty="0">
              <a:latin typeface="Eras Medium ITC" panose="020B0602030504020804" pitchFamily="34" charset="0"/>
            </a:endParaRPr>
          </a:p>
        </p:txBody>
      </p:sp>
      <p:sp>
        <p:nvSpPr>
          <p:cNvPr id="15" name="14 Rectángulo redondeado"/>
          <p:cNvSpPr/>
          <p:nvPr/>
        </p:nvSpPr>
        <p:spPr>
          <a:xfrm>
            <a:off x="5436096" y="3653895"/>
            <a:ext cx="1872208" cy="18722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200" b="1" dirty="0" smtClean="0">
                <a:latin typeface="Eras Demi ITC" panose="020B0805030504020804" pitchFamily="34" charset="0"/>
              </a:rPr>
              <a:t>Julio – Septiembre 2014</a:t>
            </a:r>
          </a:p>
          <a:p>
            <a:pPr marL="171450" indent="-171450" algn="ctr">
              <a:buFont typeface="Wingdings" panose="05000000000000000000" pitchFamily="2" charset="2"/>
              <a:buChar char="ü"/>
            </a:pPr>
            <a:r>
              <a:rPr lang="es-CO" sz="1000" dirty="0" smtClean="0">
                <a:latin typeface="Eras Medium ITC" panose="020B0602030504020804" pitchFamily="34" charset="0"/>
              </a:rPr>
              <a:t>Diseño de escenarios</a:t>
            </a:r>
          </a:p>
          <a:p>
            <a:pPr marL="171450" indent="-171450" algn="ctr">
              <a:buFont typeface="Wingdings" panose="05000000000000000000" pitchFamily="2" charset="2"/>
              <a:buChar char="ü"/>
            </a:pPr>
            <a:r>
              <a:rPr lang="es-CO" sz="1000" dirty="0" smtClean="0">
                <a:latin typeface="Eras Medium ITC" panose="020B0602030504020804" pitchFamily="34" charset="0"/>
              </a:rPr>
              <a:t>Realizar encuentro con actores</a:t>
            </a:r>
          </a:p>
          <a:p>
            <a:pPr marL="171450" indent="-171450" algn="ctr">
              <a:buFont typeface="Wingdings" panose="05000000000000000000" pitchFamily="2" charset="2"/>
              <a:buChar char="ü"/>
            </a:pPr>
            <a:r>
              <a:rPr lang="es-CO" sz="1000" dirty="0" smtClean="0">
                <a:latin typeface="Eras Medium ITC" panose="020B0602030504020804" pitchFamily="34" charset="0"/>
              </a:rPr>
              <a:t>Preparación de documentos de trabajo</a:t>
            </a:r>
          </a:p>
          <a:p>
            <a:pPr marL="171450" indent="-171450" algn="ctr">
              <a:buFont typeface="Wingdings" panose="05000000000000000000" pitchFamily="2" charset="2"/>
              <a:buChar char="ü"/>
            </a:pPr>
            <a:r>
              <a:rPr lang="es-CO" sz="1000" dirty="0" smtClean="0">
                <a:latin typeface="Eras Medium ITC" panose="020B0602030504020804" pitchFamily="34" charset="0"/>
              </a:rPr>
              <a:t>Realización de talleres de pensamiento y concertación</a:t>
            </a:r>
            <a:endParaRPr lang="es-CO" sz="1000" dirty="0">
              <a:latin typeface="Eras Medium ITC" panose="020B0602030504020804" pitchFamily="34" charset="0"/>
            </a:endParaRPr>
          </a:p>
        </p:txBody>
      </p:sp>
      <p:sp>
        <p:nvSpPr>
          <p:cNvPr id="18" name="17 Rectángulo redondeado"/>
          <p:cNvSpPr/>
          <p:nvPr/>
        </p:nvSpPr>
        <p:spPr>
          <a:xfrm>
            <a:off x="1331640" y="1052736"/>
            <a:ext cx="1872208" cy="19442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O" sz="1200" dirty="0" smtClean="0"/>
          </a:p>
          <a:p>
            <a:pPr algn="ctr"/>
            <a:endParaRPr lang="es-CO" sz="1200" dirty="0"/>
          </a:p>
          <a:p>
            <a:pPr algn="ctr"/>
            <a:r>
              <a:rPr lang="es-CO" sz="1200" b="1" dirty="0" smtClean="0">
                <a:latin typeface="Eras Demi ITC" panose="020B0805030504020804" pitchFamily="34" charset="0"/>
              </a:rPr>
              <a:t>Agosto – Noviembre 2013</a:t>
            </a:r>
          </a:p>
          <a:p>
            <a:pPr marL="171450" indent="-171450" algn="ctr">
              <a:buFont typeface="Wingdings" panose="05000000000000000000" pitchFamily="2" charset="2"/>
              <a:buChar char="ü"/>
            </a:pPr>
            <a:r>
              <a:rPr lang="es-CO" sz="1000" dirty="0" smtClean="0">
                <a:latin typeface="Eras Medium ITC" panose="020B0602030504020804" pitchFamily="34" charset="0"/>
              </a:rPr>
              <a:t>Conformación equipo de trabajo</a:t>
            </a:r>
          </a:p>
          <a:p>
            <a:pPr marL="171450" indent="-171450" algn="ctr">
              <a:buFont typeface="Wingdings" panose="05000000000000000000" pitchFamily="2" charset="2"/>
              <a:buChar char="ü"/>
            </a:pPr>
            <a:r>
              <a:rPr lang="es-CO" sz="1000" dirty="0" smtClean="0">
                <a:latin typeface="Eras Medium ITC" panose="020B0602030504020804" pitchFamily="34" charset="0"/>
              </a:rPr>
              <a:t>Diseño  de documento de explicación interna (comprensión de los tiempos, donde estamos e identificación de oportunidades y problemas</a:t>
            </a:r>
          </a:p>
          <a:p>
            <a:pPr algn="ctr"/>
            <a:endParaRPr lang="es-CO" dirty="0"/>
          </a:p>
        </p:txBody>
      </p:sp>
      <p:sp>
        <p:nvSpPr>
          <p:cNvPr id="19" name="18 Rectángulo redondeado"/>
          <p:cNvSpPr/>
          <p:nvPr/>
        </p:nvSpPr>
        <p:spPr>
          <a:xfrm>
            <a:off x="3958114" y="1052736"/>
            <a:ext cx="1872208" cy="19442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200" b="1" dirty="0" smtClean="0">
                <a:latin typeface="Eras Demi ITC" panose="020B0805030504020804" pitchFamily="34" charset="0"/>
              </a:rPr>
              <a:t>Abril – Junio 2014</a:t>
            </a:r>
          </a:p>
          <a:p>
            <a:pPr marL="171450" indent="-171450" algn="ctr">
              <a:buFont typeface="Wingdings" panose="05000000000000000000" pitchFamily="2" charset="2"/>
              <a:buChar char="ü"/>
            </a:pPr>
            <a:r>
              <a:rPr lang="es-CO" sz="1000" dirty="0" smtClean="0">
                <a:latin typeface="Eras Medium ITC" panose="020B0602030504020804" pitchFamily="34" charset="0"/>
              </a:rPr>
              <a:t>Identificación y análisis de las variables internas y externas</a:t>
            </a:r>
          </a:p>
          <a:p>
            <a:pPr marL="171450" indent="-171450" algn="ctr">
              <a:buFont typeface="Wingdings" panose="05000000000000000000" pitchFamily="2" charset="2"/>
              <a:buChar char="ü"/>
            </a:pPr>
            <a:r>
              <a:rPr lang="es-CO" sz="1000" dirty="0" smtClean="0">
                <a:latin typeface="Eras Medium ITC" panose="020B0602030504020804" pitchFamily="34" charset="0"/>
              </a:rPr>
              <a:t>Identificación de actores</a:t>
            </a:r>
          </a:p>
          <a:p>
            <a:pPr marL="171450" indent="-171450" algn="ctr">
              <a:buFont typeface="Wingdings" panose="05000000000000000000" pitchFamily="2" charset="2"/>
              <a:buChar char="ü"/>
            </a:pPr>
            <a:r>
              <a:rPr lang="es-CO" sz="1000" dirty="0" smtClean="0">
                <a:latin typeface="Eras Medium ITC" panose="020B0602030504020804" pitchFamily="34" charset="0"/>
              </a:rPr>
              <a:t>Foros y conferencias</a:t>
            </a:r>
          </a:p>
          <a:p>
            <a:pPr marL="171450" indent="-171450" algn="ctr">
              <a:buFont typeface="Wingdings" panose="05000000000000000000" pitchFamily="2" charset="2"/>
              <a:buChar char="ü"/>
            </a:pPr>
            <a:endParaRPr lang="es-CO" sz="1000" dirty="0"/>
          </a:p>
        </p:txBody>
      </p:sp>
      <p:sp>
        <p:nvSpPr>
          <p:cNvPr id="20" name="19 Rectángulo redondeado"/>
          <p:cNvSpPr/>
          <p:nvPr/>
        </p:nvSpPr>
        <p:spPr>
          <a:xfrm>
            <a:off x="6588224" y="1052736"/>
            <a:ext cx="1872208" cy="19442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200" b="1" dirty="0" smtClean="0">
                <a:latin typeface="Eras Demi ITC" panose="020B0805030504020804" pitchFamily="34" charset="0"/>
              </a:rPr>
              <a:t>Octubre – Noviembre 2014</a:t>
            </a:r>
          </a:p>
          <a:p>
            <a:pPr marL="171450" indent="-171450" algn="ctr">
              <a:buFont typeface="Wingdings" panose="05000000000000000000" pitchFamily="2" charset="2"/>
              <a:buChar char="ü"/>
            </a:pPr>
            <a:r>
              <a:rPr lang="es-CO" sz="1000" dirty="0" smtClean="0">
                <a:latin typeface="Eras Medium ITC" panose="020B0602030504020804" pitchFamily="34" charset="0"/>
              </a:rPr>
              <a:t>Diseño documento Plan Estratégico final</a:t>
            </a:r>
          </a:p>
          <a:p>
            <a:pPr marL="171450" indent="-171450" algn="ctr">
              <a:buFont typeface="Wingdings" panose="05000000000000000000" pitchFamily="2" charset="2"/>
              <a:buChar char="ü"/>
            </a:pPr>
            <a:r>
              <a:rPr lang="es-CO" sz="1000" dirty="0" smtClean="0">
                <a:latin typeface="Eras Medium ITC" panose="020B0602030504020804" pitchFamily="34" charset="0"/>
              </a:rPr>
              <a:t>Socialización</a:t>
            </a:r>
            <a:endParaRPr lang="es-CO" sz="1000" dirty="0">
              <a:latin typeface="Eras Medium ITC" panose="020B0602030504020804" pitchFamily="34" charset="0"/>
            </a:endParaRPr>
          </a:p>
        </p:txBody>
      </p:sp>
      <p:cxnSp>
        <p:nvCxnSpPr>
          <p:cNvPr id="33" name="32 Conector recto de flecha"/>
          <p:cNvCxnSpPr/>
          <p:nvPr/>
        </p:nvCxnSpPr>
        <p:spPr>
          <a:xfrm flipV="1">
            <a:off x="6804248" y="3131772"/>
            <a:ext cx="648072"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36 Conector recto de flecha"/>
          <p:cNvCxnSpPr/>
          <p:nvPr/>
        </p:nvCxnSpPr>
        <p:spPr>
          <a:xfrm flipV="1">
            <a:off x="3779912" y="3131774"/>
            <a:ext cx="504056" cy="4320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2" name="41 Conector recto de flecha"/>
          <p:cNvCxnSpPr/>
          <p:nvPr/>
        </p:nvCxnSpPr>
        <p:spPr>
          <a:xfrm>
            <a:off x="2267744" y="3068960"/>
            <a:ext cx="504056" cy="4948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 name="45 Conector recto de flecha"/>
          <p:cNvCxnSpPr/>
          <p:nvPr/>
        </p:nvCxnSpPr>
        <p:spPr>
          <a:xfrm>
            <a:off x="5292080" y="3100366"/>
            <a:ext cx="720080"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968784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763688" y="116632"/>
            <a:ext cx="7283152" cy="634082"/>
          </a:xfrm>
        </p:spPr>
        <p:txBody>
          <a:bodyPr>
            <a:normAutofit fontScale="90000"/>
          </a:bodyPr>
          <a:lstStyle/>
          <a:p>
            <a:r>
              <a:rPr lang="es-CO" dirty="0" smtClean="0">
                <a:solidFill>
                  <a:srgbClr val="565656"/>
                </a:solidFill>
                <a:latin typeface="Eras Demi ITC" panose="020B0805030504020804" pitchFamily="34" charset="0"/>
              </a:rPr>
              <a:t>El Proceso</a:t>
            </a:r>
            <a:endParaRPr lang="es-CO" dirty="0">
              <a:solidFill>
                <a:srgbClr val="565656"/>
              </a:solidFill>
              <a:latin typeface="Eras Demi ITC" panose="020B0805030504020804" pitchFamily="34" charset="0"/>
            </a:endParaRPr>
          </a:p>
        </p:txBody>
      </p:sp>
      <p:sp>
        <p:nvSpPr>
          <p:cNvPr id="3" name="2 Marcador de contenido"/>
          <p:cNvSpPr>
            <a:spLocks noGrp="1"/>
          </p:cNvSpPr>
          <p:nvPr>
            <p:ph idx="1"/>
          </p:nvPr>
        </p:nvSpPr>
        <p:spPr>
          <a:xfrm>
            <a:off x="1043608" y="1124744"/>
            <a:ext cx="8013576" cy="4525963"/>
          </a:xfrm>
        </p:spPr>
        <p:txBody>
          <a:bodyPr/>
          <a:lstStyle/>
          <a:p>
            <a:pPr marL="0" indent="0">
              <a:buNone/>
            </a:pPr>
            <a:r>
              <a:rPr lang="es-ES_tradnl" sz="3000" dirty="0" smtClean="0">
                <a:solidFill>
                  <a:schemeClr val="tx1">
                    <a:lumMod val="85000"/>
                    <a:lumOff val="15000"/>
                  </a:schemeClr>
                </a:solidFill>
                <a:latin typeface="Eras Medium ITC" panose="020B0602030504020804" pitchFamily="34" charset="0"/>
              </a:rPr>
              <a:t>Desde </a:t>
            </a:r>
            <a:r>
              <a:rPr lang="es-ES_tradnl" sz="3000" dirty="0">
                <a:solidFill>
                  <a:schemeClr val="tx1">
                    <a:lumMod val="85000"/>
                    <a:lumOff val="15000"/>
                  </a:schemeClr>
                </a:solidFill>
                <a:latin typeface="Eras Medium ITC" panose="020B0602030504020804" pitchFamily="34" charset="0"/>
              </a:rPr>
              <a:t>agosto de 2013 un equipo de profesores y administrativos, utilizando herramientas de prospectiva, vienen desarrollando un ejercicio de identificación y análisis de las variables  de futuro que afrontará  la Universidad, con el fin de proponer las rutas de acción que marcaran la gestión institucional en las próximas dos décadas. </a:t>
            </a:r>
            <a:endParaRPr lang="es-ES" sz="3000" dirty="0">
              <a:solidFill>
                <a:schemeClr val="tx1">
                  <a:lumMod val="85000"/>
                  <a:lumOff val="15000"/>
                </a:schemeClr>
              </a:solidFill>
              <a:latin typeface="Eras Medium ITC" panose="020B0602030504020804" pitchFamily="34" charset="0"/>
            </a:endParaRPr>
          </a:p>
          <a:p>
            <a:pPr marL="0" indent="0">
              <a:buNone/>
            </a:pPr>
            <a:endParaRPr lang="es-CO" dirty="0">
              <a:latin typeface="Eras Medium ITC" panose="020B0602030504020804" pitchFamily="34" charset="0"/>
            </a:endParaRPr>
          </a:p>
        </p:txBody>
      </p:sp>
    </p:spTree>
    <p:extLst>
      <p:ext uri="{BB962C8B-B14F-4D97-AF65-F5344CB8AC3E}">
        <p14:creationId xmlns="" xmlns:p14="http://schemas.microsoft.com/office/powerpoint/2010/main" val="1158989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763688" y="116632"/>
            <a:ext cx="7283152" cy="634082"/>
          </a:xfrm>
        </p:spPr>
        <p:txBody>
          <a:bodyPr>
            <a:normAutofit fontScale="90000"/>
          </a:bodyPr>
          <a:lstStyle/>
          <a:p>
            <a:r>
              <a:rPr lang="es-CO" dirty="0" smtClean="0">
                <a:solidFill>
                  <a:srgbClr val="565656"/>
                </a:solidFill>
                <a:latin typeface="Eras Demi ITC" panose="020B0805030504020804" pitchFamily="34" charset="0"/>
              </a:rPr>
              <a:t>El Proceso</a:t>
            </a:r>
            <a:endParaRPr lang="es-CO" dirty="0">
              <a:solidFill>
                <a:srgbClr val="565656"/>
              </a:solidFill>
              <a:latin typeface="Eras Demi ITC" panose="020B0805030504020804" pitchFamily="34" charset="0"/>
            </a:endParaRPr>
          </a:p>
        </p:txBody>
      </p:sp>
      <p:sp>
        <p:nvSpPr>
          <p:cNvPr id="3" name="2 Marcador de contenido"/>
          <p:cNvSpPr>
            <a:spLocks noGrp="1"/>
          </p:cNvSpPr>
          <p:nvPr>
            <p:ph idx="1"/>
          </p:nvPr>
        </p:nvSpPr>
        <p:spPr>
          <a:xfrm>
            <a:off x="1043608" y="1124744"/>
            <a:ext cx="8013576" cy="4525963"/>
          </a:xfrm>
        </p:spPr>
        <p:txBody>
          <a:bodyPr>
            <a:normAutofit fontScale="77500" lnSpcReduction="20000"/>
          </a:bodyPr>
          <a:lstStyle/>
          <a:p>
            <a:pPr marL="0" indent="0" algn="just">
              <a:buNone/>
            </a:pPr>
            <a:r>
              <a:rPr lang="es-ES_tradnl" dirty="0">
                <a:solidFill>
                  <a:schemeClr val="tx1">
                    <a:lumMod val="85000"/>
                    <a:lumOff val="15000"/>
                  </a:schemeClr>
                </a:solidFill>
                <a:latin typeface="Eras Medium ITC" panose="020B0602030504020804" pitchFamily="34" charset="0"/>
              </a:rPr>
              <a:t>Con la participación de Directivos Administrativos y Académicos,  se han desarrollado conferencias y talleres apoyados en:</a:t>
            </a:r>
          </a:p>
          <a:p>
            <a:pPr algn="just"/>
            <a:endParaRPr lang="es-ES_tradnl" dirty="0">
              <a:solidFill>
                <a:schemeClr val="tx1">
                  <a:lumMod val="85000"/>
                  <a:lumOff val="15000"/>
                </a:schemeClr>
              </a:solidFill>
              <a:latin typeface="Eras Medium ITC" panose="020B0602030504020804" pitchFamily="34" charset="0"/>
            </a:endParaRPr>
          </a:p>
          <a:p>
            <a:pPr marL="514350" indent="-514350">
              <a:buFont typeface="+mj-lt"/>
              <a:buAutoNum type="arabicPeriod"/>
            </a:pPr>
            <a:r>
              <a:rPr lang="es-ES_tradnl" dirty="0">
                <a:solidFill>
                  <a:schemeClr val="tx1">
                    <a:lumMod val="85000"/>
                    <a:lumOff val="15000"/>
                  </a:schemeClr>
                </a:solidFill>
                <a:latin typeface="Eras Medium ITC" panose="020B0602030504020804" pitchFamily="34" charset="0"/>
              </a:rPr>
              <a:t>Dr. Raúl Trujillo Cabezas, experto internacional en prospectiva tecnológica.</a:t>
            </a:r>
          </a:p>
          <a:p>
            <a:pPr marL="514350" indent="-514350">
              <a:buFont typeface="+mj-lt"/>
              <a:buAutoNum type="arabicPeriod"/>
            </a:pPr>
            <a:endParaRPr lang="es-ES_tradnl" dirty="0">
              <a:solidFill>
                <a:schemeClr val="tx1">
                  <a:lumMod val="85000"/>
                  <a:lumOff val="15000"/>
                </a:schemeClr>
              </a:solidFill>
              <a:latin typeface="Eras Medium ITC" panose="020B0602030504020804" pitchFamily="34" charset="0"/>
            </a:endParaRPr>
          </a:p>
          <a:p>
            <a:pPr marL="514350" indent="-514350">
              <a:buFont typeface="+mj-lt"/>
              <a:buAutoNum type="arabicPeriod"/>
            </a:pPr>
            <a:r>
              <a:rPr lang="es-ES_tradnl" dirty="0">
                <a:solidFill>
                  <a:schemeClr val="tx1">
                    <a:lumMod val="85000"/>
                    <a:lumOff val="15000"/>
                  </a:schemeClr>
                </a:solidFill>
                <a:latin typeface="Eras Medium ITC" panose="020B0602030504020804" pitchFamily="34" charset="0"/>
              </a:rPr>
              <a:t>Dr. Jamil </a:t>
            </a:r>
            <a:r>
              <a:rPr lang="es-ES_tradnl" dirty="0" err="1">
                <a:solidFill>
                  <a:schemeClr val="tx1">
                    <a:lumMod val="85000"/>
                    <a:lumOff val="15000"/>
                  </a:schemeClr>
                </a:solidFill>
                <a:latin typeface="Eras Medium ITC" panose="020B0602030504020804" pitchFamily="34" charset="0"/>
              </a:rPr>
              <a:t>Salmi</a:t>
            </a:r>
            <a:r>
              <a:rPr lang="es-ES_tradnl" dirty="0">
                <a:solidFill>
                  <a:schemeClr val="tx1">
                    <a:lumMod val="85000"/>
                    <a:lumOff val="15000"/>
                  </a:schemeClr>
                </a:solidFill>
                <a:latin typeface="Eras Medium ITC" panose="020B0602030504020804" pitchFamily="34" charset="0"/>
              </a:rPr>
              <a:t>, experto internacional en Educación Superior.</a:t>
            </a:r>
          </a:p>
          <a:p>
            <a:pPr marL="514350" indent="-514350">
              <a:buFont typeface="+mj-lt"/>
              <a:buAutoNum type="arabicPeriod"/>
            </a:pPr>
            <a:endParaRPr lang="es-ES_tradnl" dirty="0">
              <a:solidFill>
                <a:schemeClr val="tx1">
                  <a:lumMod val="85000"/>
                  <a:lumOff val="15000"/>
                </a:schemeClr>
              </a:solidFill>
              <a:latin typeface="Eras Medium ITC" panose="020B0602030504020804" pitchFamily="34" charset="0"/>
            </a:endParaRPr>
          </a:p>
          <a:p>
            <a:pPr marL="514350" indent="-514350">
              <a:buFont typeface="+mj-lt"/>
              <a:buAutoNum type="arabicPeriod"/>
            </a:pPr>
            <a:r>
              <a:rPr lang="es-ES_tradnl" dirty="0">
                <a:solidFill>
                  <a:schemeClr val="tx1">
                    <a:lumMod val="85000"/>
                    <a:lumOff val="15000"/>
                  </a:schemeClr>
                </a:solidFill>
                <a:latin typeface="Eras Medium ITC" panose="020B0602030504020804" pitchFamily="34" charset="0"/>
              </a:rPr>
              <a:t>Dr. Luis Enrique Orozco, experto nacional en Educación Superior.</a:t>
            </a:r>
            <a:endParaRPr lang="es-ES" dirty="0">
              <a:solidFill>
                <a:schemeClr val="tx1">
                  <a:lumMod val="85000"/>
                  <a:lumOff val="15000"/>
                </a:schemeClr>
              </a:solidFill>
              <a:latin typeface="Eras Medium ITC" panose="020B0602030504020804" pitchFamily="34" charset="0"/>
            </a:endParaRPr>
          </a:p>
          <a:p>
            <a:pPr marL="0" indent="0">
              <a:buNone/>
            </a:pPr>
            <a:endParaRPr lang="es-CO" dirty="0">
              <a:latin typeface="Eras Medium ITC" panose="020B0602030504020804" pitchFamily="34" charset="0"/>
            </a:endParaRPr>
          </a:p>
        </p:txBody>
      </p:sp>
    </p:spTree>
    <p:extLst>
      <p:ext uri="{BB962C8B-B14F-4D97-AF65-F5344CB8AC3E}">
        <p14:creationId xmlns="" xmlns:p14="http://schemas.microsoft.com/office/powerpoint/2010/main" val="2345603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763688" y="116632"/>
            <a:ext cx="7283152" cy="634082"/>
          </a:xfrm>
        </p:spPr>
        <p:txBody>
          <a:bodyPr>
            <a:normAutofit fontScale="90000"/>
          </a:bodyPr>
          <a:lstStyle/>
          <a:p>
            <a:r>
              <a:rPr lang="es-CO" dirty="0" smtClean="0">
                <a:solidFill>
                  <a:srgbClr val="565656"/>
                </a:solidFill>
                <a:latin typeface="Eras Demi ITC" panose="020B0805030504020804" pitchFamily="34" charset="0"/>
              </a:rPr>
              <a:t>Resultados Parciales</a:t>
            </a:r>
            <a:endParaRPr lang="es-CO" dirty="0">
              <a:solidFill>
                <a:srgbClr val="565656"/>
              </a:solidFill>
              <a:latin typeface="Eras Demi ITC" panose="020B0805030504020804" pitchFamily="34" charset="0"/>
            </a:endParaRPr>
          </a:p>
        </p:txBody>
      </p:sp>
      <p:sp>
        <p:nvSpPr>
          <p:cNvPr id="3" name="2 Marcador de contenido"/>
          <p:cNvSpPr>
            <a:spLocks noGrp="1"/>
          </p:cNvSpPr>
          <p:nvPr>
            <p:ph idx="1"/>
          </p:nvPr>
        </p:nvSpPr>
        <p:spPr>
          <a:xfrm>
            <a:off x="1043608" y="1124744"/>
            <a:ext cx="8013576" cy="4525963"/>
          </a:xfrm>
        </p:spPr>
        <p:txBody>
          <a:bodyPr>
            <a:normAutofit/>
          </a:bodyPr>
          <a:lstStyle/>
          <a:p>
            <a:pPr marL="0" indent="0" algn="just">
              <a:buNone/>
            </a:pPr>
            <a:r>
              <a:rPr lang="es-ES" sz="3000" dirty="0">
                <a:solidFill>
                  <a:schemeClr val="tx1">
                    <a:lumMod val="85000"/>
                    <a:lumOff val="15000"/>
                  </a:schemeClr>
                </a:solidFill>
                <a:latin typeface="Eras Medium ITC" panose="020B0602030504020804" pitchFamily="34" charset="0"/>
              </a:rPr>
              <a:t>Se están desarrollando talleres de trabajo con las autoridades Administrativas y Académicas de la Universidad, con el fin de dar a conocer las 26 variables de trabajo establecidas en la metodología prospectiva (Análisis Estructural), y validar las </a:t>
            </a:r>
            <a:r>
              <a:rPr lang="es-ES" sz="3000" dirty="0" smtClean="0">
                <a:solidFill>
                  <a:schemeClr val="tx1">
                    <a:lumMod val="85000"/>
                    <a:lumOff val="15000"/>
                  </a:schemeClr>
                </a:solidFill>
                <a:latin typeface="Eras Medium ITC" panose="020B0602030504020804" pitchFamily="34" charset="0"/>
              </a:rPr>
              <a:t>8 </a:t>
            </a:r>
            <a:r>
              <a:rPr lang="es-ES" sz="3000" dirty="0">
                <a:solidFill>
                  <a:schemeClr val="tx1">
                    <a:lumMod val="85000"/>
                    <a:lumOff val="15000"/>
                  </a:schemeClr>
                </a:solidFill>
                <a:latin typeface="Eras Medium ITC" panose="020B0602030504020804" pitchFamily="34" charset="0"/>
              </a:rPr>
              <a:t>variables claves con las cuales se construirán los escenarios de futuro que conducen a la elaboración del plan estratégico.</a:t>
            </a:r>
          </a:p>
          <a:p>
            <a:pPr marL="0" indent="0">
              <a:buNone/>
            </a:pPr>
            <a:endParaRPr lang="es-CO" dirty="0">
              <a:latin typeface="Eras Medium ITC" panose="020B0602030504020804" pitchFamily="34" charset="0"/>
            </a:endParaRPr>
          </a:p>
        </p:txBody>
      </p:sp>
    </p:spTree>
    <p:extLst>
      <p:ext uri="{BB962C8B-B14F-4D97-AF65-F5344CB8AC3E}">
        <p14:creationId xmlns="" xmlns:p14="http://schemas.microsoft.com/office/powerpoint/2010/main" val="3099996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763688" y="116632"/>
            <a:ext cx="7283152" cy="634082"/>
          </a:xfrm>
        </p:spPr>
        <p:txBody>
          <a:bodyPr>
            <a:normAutofit fontScale="90000"/>
          </a:bodyPr>
          <a:lstStyle/>
          <a:p>
            <a:r>
              <a:rPr lang="es-CO" dirty="0" smtClean="0">
                <a:solidFill>
                  <a:srgbClr val="565656"/>
                </a:solidFill>
                <a:latin typeface="Eras Demi ITC" panose="020B0805030504020804" pitchFamily="34" charset="0"/>
              </a:rPr>
              <a:t>Resultados Parciales</a:t>
            </a:r>
            <a:endParaRPr lang="es-CO" dirty="0">
              <a:solidFill>
                <a:srgbClr val="565656"/>
              </a:solidFill>
              <a:latin typeface="Eras Demi ITC" panose="020B0805030504020804" pitchFamily="34" charset="0"/>
            </a:endParaRPr>
          </a:p>
        </p:txBody>
      </p:sp>
      <p:sp>
        <p:nvSpPr>
          <p:cNvPr id="3" name="2 Marcador de contenido"/>
          <p:cNvSpPr>
            <a:spLocks noGrp="1"/>
          </p:cNvSpPr>
          <p:nvPr>
            <p:ph idx="1"/>
          </p:nvPr>
        </p:nvSpPr>
        <p:spPr>
          <a:xfrm>
            <a:off x="1043608" y="1124744"/>
            <a:ext cx="8013576" cy="4525963"/>
          </a:xfrm>
        </p:spPr>
        <p:txBody>
          <a:bodyPr>
            <a:normAutofit fontScale="85000" lnSpcReduction="20000"/>
          </a:bodyPr>
          <a:lstStyle/>
          <a:p>
            <a:pPr marL="0" indent="0" algn="ctr">
              <a:buNone/>
            </a:pPr>
            <a:r>
              <a:rPr lang="es-ES" b="1" dirty="0">
                <a:solidFill>
                  <a:schemeClr val="tx1">
                    <a:lumMod val="85000"/>
                    <a:lumOff val="15000"/>
                  </a:schemeClr>
                </a:solidFill>
                <a:latin typeface="Eras Medium ITC" panose="020B0602030504020804" pitchFamily="34" charset="0"/>
              </a:rPr>
              <a:t>VARIABLES CLAVES IDENTIFICADAS</a:t>
            </a:r>
          </a:p>
          <a:p>
            <a:pPr algn="just"/>
            <a:endParaRPr lang="es-ES" dirty="0">
              <a:solidFill>
                <a:schemeClr val="tx1">
                  <a:lumMod val="85000"/>
                  <a:lumOff val="15000"/>
                </a:schemeClr>
              </a:solidFill>
              <a:latin typeface="Eras Medium ITC" panose="020B0602030504020804" pitchFamily="34" charset="0"/>
            </a:endParaRPr>
          </a:p>
          <a:p>
            <a:pPr marL="457200" indent="-457200" algn="just">
              <a:buFont typeface="+mj-lt"/>
              <a:buAutoNum type="arabicPeriod"/>
            </a:pPr>
            <a:r>
              <a:rPr lang="es-ES" dirty="0">
                <a:solidFill>
                  <a:schemeClr val="tx1">
                    <a:lumMod val="85000"/>
                    <a:lumOff val="15000"/>
                  </a:schemeClr>
                </a:solidFill>
                <a:latin typeface="Eras Medium ITC" panose="020B0602030504020804" pitchFamily="34" charset="0"/>
              </a:rPr>
              <a:t>Planeación Institucional</a:t>
            </a:r>
          </a:p>
          <a:p>
            <a:pPr marL="457200" indent="-457200">
              <a:buFont typeface="+mj-lt"/>
              <a:buAutoNum type="arabicPeriod"/>
            </a:pPr>
            <a:r>
              <a:rPr lang="es-ES" dirty="0">
                <a:solidFill>
                  <a:schemeClr val="tx1">
                    <a:lumMod val="85000"/>
                    <a:lumOff val="15000"/>
                  </a:schemeClr>
                </a:solidFill>
                <a:latin typeface="Eras Medium ITC" panose="020B0602030504020804" pitchFamily="34" charset="0"/>
              </a:rPr>
              <a:t>Relación entre prácticas institucionales y  normas </a:t>
            </a:r>
          </a:p>
          <a:p>
            <a:pPr marL="457200" indent="-457200" algn="just">
              <a:buFont typeface="+mj-lt"/>
              <a:buAutoNum type="arabicPeriod"/>
            </a:pPr>
            <a:r>
              <a:rPr lang="es-ES" dirty="0">
                <a:solidFill>
                  <a:schemeClr val="tx1">
                    <a:lumMod val="85000"/>
                    <a:lumOff val="15000"/>
                  </a:schemeClr>
                </a:solidFill>
                <a:latin typeface="Eras Medium ITC" panose="020B0602030504020804" pitchFamily="34" charset="0"/>
              </a:rPr>
              <a:t>Lema Institucional</a:t>
            </a:r>
          </a:p>
          <a:p>
            <a:pPr marL="457200" indent="-457200" algn="just">
              <a:buFont typeface="+mj-lt"/>
              <a:buAutoNum type="arabicPeriod"/>
            </a:pPr>
            <a:r>
              <a:rPr lang="es-ES" dirty="0">
                <a:solidFill>
                  <a:schemeClr val="tx1">
                    <a:lumMod val="85000"/>
                    <a:lumOff val="15000"/>
                  </a:schemeClr>
                </a:solidFill>
                <a:latin typeface="Eras Medium ITC" panose="020B0602030504020804" pitchFamily="34" charset="0"/>
              </a:rPr>
              <a:t>Modelo Administrativo</a:t>
            </a:r>
          </a:p>
          <a:p>
            <a:pPr marL="457200" indent="-457200" algn="just">
              <a:buFont typeface="+mj-lt"/>
              <a:buAutoNum type="arabicPeriod"/>
            </a:pPr>
            <a:r>
              <a:rPr lang="es-ES" dirty="0">
                <a:solidFill>
                  <a:schemeClr val="tx1">
                    <a:lumMod val="85000"/>
                    <a:lumOff val="15000"/>
                  </a:schemeClr>
                </a:solidFill>
                <a:latin typeface="Eras Medium ITC" panose="020B0602030504020804" pitchFamily="34" charset="0"/>
              </a:rPr>
              <a:t>Modernización e Innovación pedagógica </a:t>
            </a:r>
          </a:p>
          <a:p>
            <a:pPr marL="457200" indent="-457200" algn="just">
              <a:buFont typeface="+mj-lt"/>
              <a:buAutoNum type="arabicPeriod"/>
            </a:pPr>
            <a:r>
              <a:rPr lang="es-ES" dirty="0">
                <a:solidFill>
                  <a:schemeClr val="tx1">
                    <a:lumMod val="85000"/>
                    <a:lumOff val="15000"/>
                  </a:schemeClr>
                </a:solidFill>
                <a:latin typeface="Eras Medium ITC" panose="020B0602030504020804" pitchFamily="34" charset="0"/>
              </a:rPr>
              <a:t>Comunicación</a:t>
            </a:r>
          </a:p>
          <a:p>
            <a:pPr marL="457200" indent="-457200" algn="just">
              <a:buFont typeface="+mj-lt"/>
              <a:buAutoNum type="arabicPeriod"/>
            </a:pPr>
            <a:r>
              <a:rPr lang="es-ES" dirty="0">
                <a:solidFill>
                  <a:schemeClr val="tx1">
                    <a:lumMod val="85000"/>
                    <a:lumOff val="15000"/>
                  </a:schemeClr>
                </a:solidFill>
                <a:latin typeface="Eras Medium ITC" panose="020B0602030504020804" pitchFamily="34" charset="0"/>
              </a:rPr>
              <a:t>Cambio Institucional</a:t>
            </a:r>
          </a:p>
          <a:p>
            <a:pPr marL="457200" indent="-457200" algn="just">
              <a:buFont typeface="+mj-lt"/>
              <a:buAutoNum type="arabicPeriod"/>
            </a:pPr>
            <a:r>
              <a:rPr lang="es-ES" dirty="0" smtClean="0">
                <a:solidFill>
                  <a:schemeClr val="tx1">
                    <a:lumMod val="85000"/>
                    <a:lumOff val="15000"/>
                  </a:schemeClr>
                </a:solidFill>
                <a:latin typeface="Eras Medium ITC" panose="020B0602030504020804" pitchFamily="34" charset="0"/>
              </a:rPr>
              <a:t>Liderazgo</a:t>
            </a:r>
            <a:endParaRPr lang="es-ES" dirty="0">
              <a:solidFill>
                <a:schemeClr val="tx1">
                  <a:lumMod val="85000"/>
                  <a:lumOff val="15000"/>
                </a:schemeClr>
              </a:solidFill>
              <a:latin typeface="Eras Medium ITC" panose="020B0602030504020804" pitchFamily="34" charset="0"/>
            </a:endParaRPr>
          </a:p>
        </p:txBody>
      </p:sp>
    </p:spTree>
    <p:extLst>
      <p:ext uri="{BB962C8B-B14F-4D97-AF65-F5344CB8AC3E}">
        <p14:creationId xmlns="" xmlns:p14="http://schemas.microsoft.com/office/powerpoint/2010/main" val="275776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mpras-VRI\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2123728" y="188640"/>
            <a:ext cx="6262464" cy="543221"/>
          </a:xfrm>
        </p:spPr>
        <p:txBody>
          <a:bodyPr>
            <a:normAutofit fontScale="90000"/>
          </a:bodyPr>
          <a:lstStyle/>
          <a:p>
            <a:r>
              <a:rPr lang="es-ES" dirty="0" smtClean="0">
                <a:solidFill>
                  <a:schemeClr val="tx1">
                    <a:lumMod val="65000"/>
                    <a:lumOff val="35000"/>
                  </a:schemeClr>
                </a:solidFill>
                <a:latin typeface="Eras Demi ITC" panose="020B0805030504020804" pitchFamily="34" charset="0"/>
              </a:rPr>
              <a:t>Prospectiva</a:t>
            </a:r>
            <a:endParaRPr lang="es-CO" dirty="0">
              <a:solidFill>
                <a:schemeClr val="tx1">
                  <a:lumMod val="65000"/>
                  <a:lumOff val="35000"/>
                </a:schemeClr>
              </a:solidFill>
              <a:latin typeface="Eras Demi ITC" panose="020B0805030504020804" pitchFamily="34" charset="0"/>
            </a:endParaRPr>
          </a:p>
        </p:txBody>
      </p:sp>
      <p:sp>
        <p:nvSpPr>
          <p:cNvPr id="3" name="2 Subtítulo"/>
          <p:cNvSpPr>
            <a:spLocks noGrp="1"/>
          </p:cNvSpPr>
          <p:nvPr>
            <p:ph type="subTitle" idx="1"/>
          </p:nvPr>
        </p:nvSpPr>
        <p:spPr>
          <a:xfrm>
            <a:off x="1331640" y="2238198"/>
            <a:ext cx="6400800" cy="2198913"/>
          </a:xfrm>
        </p:spPr>
        <p:txBody>
          <a:bodyPr>
            <a:normAutofit/>
          </a:bodyPr>
          <a:lstStyle/>
          <a:p>
            <a:r>
              <a:rPr lang="es-ES" altLang="es-CO" sz="4000" dirty="0">
                <a:solidFill>
                  <a:srgbClr val="000000"/>
                </a:solidFill>
                <a:latin typeface="Eras Medium ITC" panose="020B0602030504020804" pitchFamily="34" charset="0"/>
              </a:rPr>
              <a:t>¿Por qué reflexionar hoy acerca del futuro de nuestra Universidad?</a:t>
            </a:r>
          </a:p>
          <a:p>
            <a:endParaRPr lang="es-CO" dirty="0"/>
          </a:p>
        </p:txBody>
      </p:sp>
      <p:pic>
        <p:nvPicPr>
          <p:cNvPr id="5" name="Picture 2" descr="C:\Users\Compras-VRI\Desktop\Imagen Plan Bicentenari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13217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ompras-VRI\Desktop\Imagen Plan Bicentenari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05065"/>
            <a:ext cx="9144000" cy="28186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C:\Users\Compras-VRI\Deskto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28" y="0"/>
            <a:ext cx="9144000" cy="267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1907704" y="44624"/>
            <a:ext cx="6982544" cy="792088"/>
          </a:xfrm>
        </p:spPr>
        <p:txBody>
          <a:bodyPr>
            <a:normAutofit/>
          </a:bodyPr>
          <a:lstStyle/>
          <a:p>
            <a:r>
              <a:rPr lang="es-CO" sz="4000" dirty="0">
                <a:solidFill>
                  <a:schemeClr val="tx1">
                    <a:lumMod val="65000"/>
                    <a:lumOff val="35000"/>
                  </a:schemeClr>
                </a:solidFill>
                <a:latin typeface="Eras Demi ITC" panose="020B0805030504020804" pitchFamily="34" charset="0"/>
              </a:rPr>
              <a:t>Concepto de prospectiva</a:t>
            </a:r>
          </a:p>
        </p:txBody>
      </p:sp>
      <p:sp>
        <p:nvSpPr>
          <p:cNvPr id="6" name="Rectangle 3"/>
          <p:cNvSpPr>
            <a:spLocks noGrp="1" noChangeArrowheads="1"/>
          </p:cNvSpPr>
          <p:nvPr>
            <p:ph type="subTitle" idx="1"/>
          </p:nvPr>
        </p:nvSpPr>
        <p:spPr>
          <a:xfrm>
            <a:off x="1547813" y="1700213"/>
            <a:ext cx="6400800" cy="3241675"/>
          </a:xfrm>
        </p:spPr>
        <p:txBody>
          <a:bodyPr/>
          <a:lstStyle/>
          <a:p>
            <a:pPr eaLnBrk="1" hangingPunct="1">
              <a:buFont typeface="Wingdings" pitchFamily="2" charset="2"/>
              <a:buNone/>
            </a:pPr>
            <a:endParaRPr lang="es-CO" altLang="es-CO" dirty="0" smtClean="0"/>
          </a:p>
          <a:p>
            <a:pPr eaLnBrk="1" hangingPunct="1">
              <a:buFont typeface="Wingdings" pitchFamily="2" charset="2"/>
              <a:buNone/>
            </a:pPr>
            <a:endParaRPr lang="es-ES" altLang="es-CO" dirty="0" smtClean="0"/>
          </a:p>
        </p:txBody>
      </p:sp>
      <p:sp>
        <p:nvSpPr>
          <p:cNvPr id="7" name="Rectangle 3"/>
          <p:cNvSpPr txBox="1">
            <a:spLocks noChangeArrowheads="1"/>
          </p:cNvSpPr>
          <p:nvPr/>
        </p:nvSpPr>
        <p:spPr>
          <a:xfrm>
            <a:off x="2915816" y="1066800"/>
            <a:ext cx="5923384" cy="3226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Wingdings" pitchFamily="2" charset="2"/>
              <a:buNone/>
            </a:pPr>
            <a:endParaRPr lang="es-CO" altLang="es-CO" smtClean="0"/>
          </a:p>
          <a:p>
            <a:pPr>
              <a:buFont typeface="Wingdings" pitchFamily="2" charset="2"/>
              <a:buNone/>
            </a:pPr>
            <a:endParaRPr lang="es-ES" altLang="es-CO" dirty="0" smtClean="0"/>
          </a:p>
        </p:txBody>
      </p:sp>
      <p:sp>
        <p:nvSpPr>
          <p:cNvPr id="8" name="Rectangle 3"/>
          <p:cNvSpPr txBox="1">
            <a:spLocks noChangeArrowheads="1"/>
          </p:cNvSpPr>
          <p:nvPr/>
        </p:nvSpPr>
        <p:spPr bwMode="auto">
          <a:xfrm>
            <a:off x="1403648" y="1066800"/>
            <a:ext cx="7435552" cy="401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273050" algn="l" rtl="0" eaLnBrk="0" fontAlgn="base" hangingPunct="0">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marL="0" marR="0" lvl="0" indent="-273050" algn="l" defTabSz="914400" rtl="0" eaLnBrk="1" fontAlgn="base" latinLnBrk="0" hangingPunct="1">
              <a:lnSpc>
                <a:spcPct val="150000"/>
              </a:lnSpc>
              <a:spcBef>
                <a:spcPct val="20000"/>
              </a:spcBef>
              <a:spcAft>
                <a:spcPct val="0"/>
              </a:spcAft>
              <a:buClrTx/>
              <a:buSzTx/>
              <a:buFont typeface="Wingdings" pitchFamily="2" charset="2"/>
              <a:buNone/>
              <a:tabLst/>
              <a:defRPr/>
            </a:pPr>
            <a:endParaRPr kumimoji="0" lang="es-CO" altLang="es-CO" sz="1800" b="0" i="0" u="none" strike="noStrike" kern="1200" cap="none" spc="0" normalizeH="0" baseline="0" noProof="0" smtClean="0">
              <a:ln>
                <a:noFill/>
              </a:ln>
              <a:solidFill>
                <a:sysClr val="windowText" lastClr="000000"/>
              </a:solidFill>
              <a:effectLst/>
              <a:uLnTx/>
              <a:uFillTx/>
              <a:latin typeface="Garamond"/>
              <a:ea typeface="+mn-ea"/>
              <a:cs typeface="+mn-cs"/>
            </a:endParaRPr>
          </a:p>
          <a:p>
            <a:pPr marL="0" marR="0" lvl="0" indent="-273050" algn="l" defTabSz="914400" rtl="0" eaLnBrk="1" fontAlgn="base" latinLnBrk="0" hangingPunct="1">
              <a:lnSpc>
                <a:spcPct val="150000"/>
              </a:lnSpc>
              <a:spcBef>
                <a:spcPct val="20000"/>
              </a:spcBef>
              <a:spcAft>
                <a:spcPct val="0"/>
              </a:spcAft>
              <a:buClrTx/>
              <a:buSzTx/>
              <a:buFont typeface="Wingdings" pitchFamily="2" charset="2"/>
              <a:buNone/>
              <a:tabLst/>
              <a:defRPr/>
            </a:pPr>
            <a:endParaRPr kumimoji="0" lang="es-ES" altLang="es-CO" sz="1800" b="0" i="0" u="none" strike="noStrike" kern="1200" cap="none" spc="0" normalizeH="0" baseline="0" noProof="0" dirty="0" smtClean="0">
              <a:ln>
                <a:noFill/>
              </a:ln>
              <a:solidFill>
                <a:sysClr val="windowText" lastClr="000000"/>
              </a:solidFill>
              <a:effectLst/>
              <a:uLnTx/>
              <a:uFillTx/>
              <a:latin typeface="Garamond"/>
              <a:ea typeface="+mn-ea"/>
              <a:cs typeface="+mn-cs"/>
            </a:endParaRPr>
          </a:p>
        </p:txBody>
      </p:sp>
      <p:sp>
        <p:nvSpPr>
          <p:cNvPr id="9" name="Rectangle 3"/>
          <p:cNvSpPr txBox="1">
            <a:spLocks noChangeArrowheads="1"/>
          </p:cNvSpPr>
          <p:nvPr/>
        </p:nvSpPr>
        <p:spPr>
          <a:xfrm>
            <a:off x="2123728" y="1066800"/>
            <a:ext cx="6715472" cy="4162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Wingdings" pitchFamily="2" charset="2"/>
              <a:buNone/>
            </a:pPr>
            <a:endParaRPr lang="es-CO" altLang="es-CO" smtClean="0"/>
          </a:p>
          <a:p>
            <a:pPr>
              <a:buFont typeface="Wingdings" pitchFamily="2" charset="2"/>
              <a:buNone/>
            </a:pPr>
            <a:endParaRPr lang="es-ES" altLang="es-CO" dirty="0" smtClean="0"/>
          </a:p>
        </p:txBody>
      </p:sp>
      <p:sp>
        <p:nvSpPr>
          <p:cNvPr id="13" name="Rectangle 11"/>
          <p:cNvSpPr>
            <a:spLocks noChangeArrowheads="1"/>
          </p:cNvSpPr>
          <p:nvPr/>
        </p:nvSpPr>
        <p:spPr bwMode="auto">
          <a:xfrm>
            <a:off x="762000" y="1371600"/>
            <a:ext cx="1447800" cy="457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400" b="1" dirty="0"/>
              <a:t>Presente</a:t>
            </a:r>
            <a:endParaRPr lang="es-ES" sz="2400" b="1" dirty="0"/>
          </a:p>
        </p:txBody>
      </p:sp>
      <p:sp>
        <p:nvSpPr>
          <p:cNvPr id="14" name="Rectangle 13"/>
          <p:cNvSpPr>
            <a:spLocks noChangeArrowheads="1"/>
          </p:cNvSpPr>
          <p:nvPr/>
        </p:nvSpPr>
        <p:spPr bwMode="auto">
          <a:xfrm>
            <a:off x="2667000" y="1524000"/>
            <a:ext cx="1905000" cy="5334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400" b="1" dirty="0">
                <a:solidFill>
                  <a:schemeClr val="accent2">
                    <a:lumMod val="75000"/>
                  </a:schemeClr>
                </a:solidFill>
              </a:rPr>
              <a:t>Futuro</a:t>
            </a:r>
            <a:endParaRPr lang="es-ES" sz="2400" b="1" dirty="0">
              <a:solidFill>
                <a:schemeClr val="accent2">
                  <a:lumMod val="75000"/>
                </a:schemeClr>
              </a:solidFill>
            </a:endParaRPr>
          </a:p>
        </p:txBody>
      </p:sp>
      <p:sp>
        <p:nvSpPr>
          <p:cNvPr id="15" name="Rectangle 15"/>
          <p:cNvSpPr>
            <a:spLocks noChangeArrowheads="1"/>
          </p:cNvSpPr>
          <p:nvPr/>
        </p:nvSpPr>
        <p:spPr bwMode="auto">
          <a:xfrm>
            <a:off x="1524000" y="2362200"/>
            <a:ext cx="1143000" cy="457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400" b="1" dirty="0">
                <a:solidFill>
                  <a:srgbClr val="E6AF00"/>
                </a:solidFill>
                <a:effectLst>
                  <a:outerShdw blurRad="38100" dist="38100" dir="2700000" algn="tl">
                    <a:srgbClr val="000000"/>
                  </a:outerShdw>
                </a:effectLst>
              </a:rPr>
              <a:t>Único</a:t>
            </a:r>
            <a:endParaRPr lang="es-ES" sz="2400" b="1" dirty="0">
              <a:solidFill>
                <a:srgbClr val="E6AF00"/>
              </a:solidFill>
              <a:effectLst>
                <a:outerShdw blurRad="38100" dist="38100" dir="2700000" algn="tl">
                  <a:srgbClr val="000000"/>
                </a:outerShdw>
              </a:effectLst>
            </a:endParaRPr>
          </a:p>
        </p:txBody>
      </p:sp>
      <p:sp>
        <p:nvSpPr>
          <p:cNvPr id="16" name="Rectangle 16"/>
          <p:cNvSpPr>
            <a:spLocks noChangeArrowheads="1"/>
          </p:cNvSpPr>
          <p:nvPr/>
        </p:nvSpPr>
        <p:spPr bwMode="auto">
          <a:xfrm>
            <a:off x="3810000" y="2362200"/>
            <a:ext cx="1447800" cy="3810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400" b="1" dirty="0">
                <a:solidFill>
                  <a:srgbClr val="E6AF00"/>
                </a:solidFill>
                <a:effectLst>
                  <a:outerShdw blurRad="38100" dist="38100" dir="2700000" algn="tl">
                    <a:srgbClr val="000000"/>
                  </a:outerShdw>
                </a:effectLst>
              </a:rPr>
              <a:t>Múltiple</a:t>
            </a:r>
            <a:endParaRPr lang="es-ES" sz="2400" b="1" dirty="0">
              <a:solidFill>
                <a:srgbClr val="E6AF00"/>
              </a:solidFill>
              <a:effectLst>
                <a:outerShdw blurRad="38100" dist="38100" dir="2700000" algn="tl">
                  <a:srgbClr val="000000"/>
                </a:outerShdw>
              </a:effectLst>
            </a:endParaRPr>
          </a:p>
        </p:txBody>
      </p:sp>
      <p:sp>
        <p:nvSpPr>
          <p:cNvPr id="17" name="Rectangle 19"/>
          <p:cNvSpPr>
            <a:spLocks noChangeArrowheads="1"/>
          </p:cNvSpPr>
          <p:nvPr/>
        </p:nvSpPr>
        <p:spPr bwMode="auto">
          <a:xfrm>
            <a:off x="5181600" y="1143000"/>
            <a:ext cx="3657600" cy="7620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000" b="1" dirty="0"/>
              <a:t>Prospectiva</a:t>
            </a:r>
          </a:p>
          <a:p>
            <a:pPr algn="ctr">
              <a:defRPr/>
            </a:pPr>
            <a:r>
              <a:rPr lang="es-CO" sz="2000" b="1" dirty="0"/>
              <a:t>Reflexión para </a:t>
            </a:r>
            <a:r>
              <a:rPr lang="es-CO" sz="2000" b="1" dirty="0" smtClean="0"/>
              <a:t>anti-fatalidad</a:t>
            </a:r>
            <a:endParaRPr lang="es-ES" sz="2000" b="1" dirty="0"/>
          </a:p>
        </p:txBody>
      </p:sp>
      <p:sp>
        <p:nvSpPr>
          <p:cNvPr id="18" name="Rectangle 20"/>
          <p:cNvSpPr>
            <a:spLocks noChangeArrowheads="1"/>
          </p:cNvSpPr>
          <p:nvPr/>
        </p:nvSpPr>
        <p:spPr bwMode="auto">
          <a:xfrm>
            <a:off x="914400" y="3352800"/>
            <a:ext cx="1828800" cy="838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400" b="1" dirty="0">
                <a:solidFill>
                  <a:schemeClr val="accent2">
                    <a:lumMod val="75000"/>
                  </a:schemeClr>
                </a:solidFill>
              </a:rPr>
              <a:t>Destino /</a:t>
            </a:r>
          </a:p>
          <a:p>
            <a:pPr algn="ctr">
              <a:defRPr/>
            </a:pPr>
            <a:r>
              <a:rPr lang="es-CO" sz="2400" b="1" dirty="0">
                <a:solidFill>
                  <a:schemeClr val="accent2">
                    <a:lumMod val="75000"/>
                  </a:schemeClr>
                </a:solidFill>
              </a:rPr>
              <a:t>fatalidad</a:t>
            </a:r>
            <a:endParaRPr lang="es-ES" sz="2400" b="1" dirty="0">
              <a:solidFill>
                <a:schemeClr val="accent2">
                  <a:lumMod val="75000"/>
                </a:schemeClr>
              </a:solidFill>
            </a:endParaRPr>
          </a:p>
        </p:txBody>
      </p:sp>
      <p:sp>
        <p:nvSpPr>
          <p:cNvPr id="19" name="Rectangle 21"/>
          <p:cNvSpPr>
            <a:spLocks noChangeArrowheads="1"/>
          </p:cNvSpPr>
          <p:nvPr/>
        </p:nvSpPr>
        <p:spPr bwMode="auto">
          <a:xfrm>
            <a:off x="3429000" y="3124200"/>
            <a:ext cx="2590800" cy="9144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400" b="1" dirty="0">
                <a:solidFill>
                  <a:schemeClr val="accent2">
                    <a:lumMod val="75000"/>
                  </a:schemeClr>
                </a:solidFill>
              </a:rPr>
              <a:t>Futuribles</a:t>
            </a:r>
          </a:p>
          <a:p>
            <a:pPr algn="ctr">
              <a:defRPr/>
            </a:pPr>
            <a:r>
              <a:rPr lang="es-CO" sz="2400" b="1" dirty="0">
                <a:solidFill>
                  <a:schemeClr val="accent2">
                    <a:lumMod val="75000"/>
                  </a:schemeClr>
                </a:solidFill>
              </a:rPr>
              <a:t>Futuros posibles</a:t>
            </a:r>
            <a:endParaRPr lang="es-ES" sz="2400" b="1" dirty="0">
              <a:solidFill>
                <a:schemeClr val="accent2">
                  <a:lumMod val="75000"/>
                </a:schemeClr>
              </a:solidFill>
            </a:endParaRPr>
          </a:p>
        </p:txBody>
      </p:sp>
      <p:sp>
        <p:nvSpPr>
          <p:cNvPr id="20" name="Rectangle 22"/>
          <p:cNvSpPr>
            <a:spLocks noChangeArrowheads="1"/>
          </p:cNvSpPr>
          <p:nvPr/>
        </p:nvSpPr>
        <p:spPr bwMode="auto">
          <a:xfrm>
            <a:off x="3505200" y="4343400"/>
            <a:ext cx="2743200" cy="6096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400" b="1" dirty="0">
                <a:solidFill>
                  <a:srgbClr val="7030A0"/>
                </a:solidFill>
                <a:effectLst>
                  <a:outerShdw blurRad="38100" dist="38100" dir="2700000" algn="tl">
                    <a:srgbClr val="000000"/>
                  </a:outerShdw>
                </a:effectLst>
              </a:rPr>
              <a:t>Futuros probables</a:t>
            </a:r>
            <a:endParaRPr lang="es-ES" sz="2400" b="1" dirty="0">
              <a:solidFill>
                <a:srgbClr val="7030A0"/>
              </a:solidFill>
              <a:effectLst>
                <a:outerShdw blurRad="38100" dist="38100" dir="2700000" algn="tl">
                  <a:srgbClr val="000000"/>
                </a:outerShdw>
              </a:effectLst>
            </a:endParaRPr>
          </a:p>
        </p:txBody>
      </p:sp>
      <p:sp>
        <p:nvSpPr>
          <p:cNvPr id="21" name="Rectangle 23"/>
          <p:cNvSpPr>
            <a:spLocks noChangeArrowheads="1"/>
          </p:cNvSpPr>
          <p:nvPr/>
        </p:nvSpPr>
        <p:spPr bwMode="auto">
          <a:xfrm>
            <a:off x="3505200" y="5410200"/>
            <a:ext cx="2743200" cy="457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400" b="1" dirty="0">
                <a:solidFill>
                  <a:srgbClr val="009900"/>
                </a:solidFill>
                <a:effectLst>
                  <a:outerShdw blurRad="38100" dist="38100" dir="2700000" algn="tl">
                    <a:srgbClr val="000000"/>
                  </a:outerShdw>
                </a:effectLst>
              </a:rPr>
              <a:t>Futuro deseado</a:t>
            </a:r>
            <a:endParaRPr lang="es-ES" sz="2400" b="1" dirty="0">
              <a:solidFill>
                <a:srgbClr val="009900"/>
              </a:solidFill>
              <a:effectLst>
                <a:outerShdw blurRad="38100" dist="38100" dir="2700000" algn="tl">
                  <a:srgbClr val="000000"/>
                </a:outerShdw>
              </a:effectLst>
            </a:endParaRPr>
          </a:p>
        </p:txBody>
      </p:sp>
      <p:sp>
        <p:nvSpPr>
          <p:cNvPr id="22" name="Rectangle 24"/>
          <p:cNvSpPr>
            <a:spLocks noChangeArrowheads="1"/>
          </p:cNvSpPr>
          <p:nvPr/>
        </p:nvSpPr>
        <p:spPr bwMode="auto">
          <a:xfrm>
            <a:off x="6400800" y="2971800"/>
            <a:ext cx="2438400" cy="6096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000" b="1" dirty="0"/>
              <a:t>Acción de Hombre</a:t>
            </a:r>
            <a:endParaRPr lang="es-ES" sz="2000" b="1" dirty="0"/>
          </a:p>
        </p:txBody>
      </p:sp>
      <p:sp>
        <p:nvSpPr>
          <p:cNvPr id="23" name="Rectangle 25"/>
          <p:cNvSpPr>
            <a:spLocks noChangeArrowheads="1"/>
          </p:cNvSpPr>
          <p:nvPr/>
        </p:nvSpPr>
        <p:spPr bwMode="auto">
          <a:xfrm>
            <a:off x="457200" y="5105400"/>
            <a:ext cx="2590800" cy="3810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000" b="1" dirty="0"/>
              <a:t>Medios para llegar a</a:t>
            </a:r>
            <a:endParaRPr lang="es-ES" sz="2000" b="1" dirty="0"/>
          </a:p>
        </p:txBody>
      </p:sp>
      <p:sp>
        <p:nvSpPr>
          <p:cNvPr id="24" name="Rectangle 26"/>
          <p:cNvSpPr>
            <a:spLocks noChangeArrowheads="1"/>
          </p:cNvSpPr>
          <p:nvPr/>
        </p:nvSpPr>
        <p:spPr bwMode="auto">
          <a:xfrm>
            <a:off x="533400" y="5867400"/>
            <a:ext cx="2590800" cy="5334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s-CO" sz="2400" b="1">
                <a:solidFill>
                  <a:schemeClr val="accent6">
                    <a:lumMod val="40000"/>
                    <a:lumOff val="60000"/>
                  </a:schemeClr>
                </a:solidFill>
                <a:effectLst>
                  <a:outerShdw blurRad="38100" dist="38100" dir="2700000" algn="tl">
                    <a:srgbClr val="000000"/>
                  </a:outerShdw>
                </a:effectLst>
              </a:rPr>
              <a:t>Plan. estrategica</a:t>
            </a:r>
            <a:endParaRPr lang="es-ES" sz="2400" b="1">
              <a:solidFill>
                <a:schemeClr val="accent6">
                  <a:lumMod val="40000"/>
                  <a:lumOff val="60000"/>
                </a:schemeClr>
              </a:solidFill>
              <a:effectLst>
                <a:outerShdw blurRad="38100" dist="38100" dir="2700000" algn="tl">
                  <a:srgbClr val="000000"/>
                </a:outerShdw>
              </a:effectLst>
            </a:endParaRPr>
          </a:p>
        </p:txBody>
      </p:sp>
      <p:sp>
        <p:nvSpPr>
          <p:cNvPr id="25" name="Line 27"/>
          <p:cNvSpPr>
            <a:spLocks noChangeShapeType="1"/>
          </p:cNvSpPr>
          <p:nvPr/>
        </p:nvSpPr>
        <p:spPr bwMode="auto">
          <a:xfrm>
            <a:off x="7543800" y="1981200"/>
            <a:ext cx="0" cy="9144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26" name="Line 28"/>
          <p:cNvSpPr>
            <a:spLocks noChangeShapeType="1"/>
          </p:cNvSpPr>
          <p:nvPr/>
        </p:nvSpPr>
        <p:spPr bwMode="auto">
          <a:xfrm flipH="1">
            <a:off x="2209800" y="1981200"/>
            <a:ext cx="381000" cy="2286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27" name="Line 29"/>
          <p:cNvSpPr>
            <a:spLocks noChangeShapeType="1"/>
          </p:cNvSpPr>
          <p:nvPr/>
        </p:nvSpPr>
        <p:spPr bwMode="auto">
          <a:xfrm>
            <a:off x="4648200" y="1905000"/>
            <a:ext cx="152400" cy="3048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28" name="Line 30"/>
          <p:cNvSpPr>
            <a:spLocks noChangeShapeType="1"/>
          </p:cNvSpPr>
          <p:nvPr/>
        </p:nvSpPr>
        <p:spPr bwMode="auto">
          <a:xfrm>
            <a:off x="2057400" y="2895600"/>
            <a:ext cx="0" cy="3810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29" name="Line 31"/>
          <p:cNvSpPr>
            <a:spLocks noChangeShapeType="1"/>
          </p:cNvSpPr>
          <p:nvPr/>
        </p:nvSpPr>
        <p:spPr bwMode="auto">
          <a:xfrm flipH="1">
            <a:off x="3657600" y="2743200"/>
            <a:ext cx="838200" cy="2286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30" name="Line 32"/>
          <p:cNvSpPr>
            <a:spLocks noChangeShapeType="1"/>
          </p:cNvSpPr>
          <p:nvPr/>
        </p:nvSpPr>
        <p:spPr bwMode="auto">
          <a:xfrm flipH="1">
            <a:off x="4114800" y="2743200"/>
            <a:ext cx="381000" cy="3048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31" name="Line 33"/>
          <p:cNvSpPr>
            <a:spLocks noChangeShapeType="1"/>
          </p:cNvSpPr>
          <p:nvPr/>
        </p:nvSpPr>
        <p:spPr bwMode="auto">
          <a:xfrm>
            <a:off x="4495800" y="2743200"/>
            <a:ext cx="228600" cy="3048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32" name="Line 34"/>
          <p:cNvSpPr>
            <a:spLocks noChangeShapeType="1"/>
          </p:cNvSpPr>
          <p:nvPr/>
        </p:nvSpPr>
        <p:spPr bwMode="auto">
          <a:xfrm>
            <a:off x="4495800" y="2743200"/>
            <a:ext cx="685800" cy="2286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33" name="Line 36"/>
          <p:cNvSpPr>
            <a:spLocks noChangeShapeType="1"/>
          </p:cNvSpPr>
          <p:nvPr/>
        </p:nvSpPr>
        <p:spPr bwMode="auto">
          <a:xfrm flipH="1">
            <a:off x="4114800" y="4038600"/>
            <a:ext cx="381000" cy="2286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34" name="Line 37"/>
          <p:cNvSpPr>
            <a:spLocks noChangeShapeType="1"/>
          </p:cNvSpPr>
          <p:nvPr/>
        </p:nvSpPr>
        <p:spPr bwMode="auto">
          <a:xfrm>
            <a:off x="4495800" y="4038600"/>
            <a:ext cx="0" cy="2286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35" name="Line 39"/>
          <p:cNvSpPr>
            <a:spLocks noChangeShapeType="1"/>
          </p:cNvSpPr>
          <p:nvPr/>
        </p:nvSpPr>
        <p:spPr bwMode="auto">
          <a:xfrm>
            <a:off x="4495800" y="4038600"/>
            <a:ext cx="381000" cy="2286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36" name="Line 40"/>
          <p:cNvSpPr>
            <a:spLocks noChangeShapeType="1"/>
          </p:cNvSpPr>
          <p:nvPr/>
        </p:nvSpPr>
        <p:spPr bwMode="auto">
          <a:xfrm>
            <a:off x="4495800" y="4953000"/>
            <a:ext cx="0" cy="3810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37" name="Line 41"/>
          <p:cNvSpPr>
            <a:spLocks noChangeShapeType="1"/>
          </p:cNvSpPr>
          <p:nvPr/>
        </p:nvSpPr>
        <p:spPr bwMode="auto">
          <a:xfrm>
            <a:off x="7543800" y="3657600"/>
            <a:ext cx="0" cy="19812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38" name="Line 42"/>
          <p:cNvSpPr>
            <a:spLocks noChangeShapeType="1"/>
          </p:cNvSpPr>
          <p:nvPr/>
        </p:nvSpPr>
        <p:spPr bwMode="auto">
          <a:xfrm flipH="1">
            <a:off x="6400800" y="5638800"/>
            <a:ext cx="1143000" cy="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39" name="Line 43"/>
          <p:cNvSpPr>
            <a:spLocks noChangeShapeType="1"/>
          </p:cNvSpPr>
          <p:nvPr/>
        </p:nvSpPr>
        <p:spPr bwMode="auto">
          <a:xfrm>
            <a:off x="1600200" y="5486400"/>
            <a:ext cx="0" cy="3048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40" name="Line 44"/>
          <p:cNvSpPr>
            <a:spLocks noChangeShapeType="1"/>
          </p:cNvSpPr>
          <p:nvPr/>
        </p:nvSpPr>
        <p:spPr bwMode="auto">
          <a:xfrm>
            <a:off x="3048000" y="5334000"/>
            <a:ext cx="381000" cy="2286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
        <p:nvSpPr>
          <p:cNvPr id="41" name="Line 35"/>
          <p:cNvSpPr>
            <a:spLocks noChangeShapeType="1"/>
          </p:cNvSpPr>
          <p:nvPr/>
        </p:nvSpPr>
        <p:spPr bwMode="auto">
          <a:xfrm>
            <a:off x="609600" y="1828800"/>
            <a:ext cx="0" cy="32004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es-CO"/>
          </a:p>
        </p:txBody>
      </p:sp>
    </p:spTree>
    <p:extLst>
      <p:ext uri="{BB962C8B-B14F-4D97-AF65-F5344CB8AC3E}">
        <p14:creationId xmlns="" xmlns:p14="http://schemas.microsoft.com/office/powerpoint/2010/main" val="3715338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E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PEB</Template>
  <TotalTime>1373</TotalTime>
  <Words>828</Words>
  <Application>Microsoft Office PowerPoint</Application>
  <PresentationFormat>Presentación en pantalla (4:3)</PresentationFormat>
  <Paragraphs>196</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Plantilla PEB</vt:lpstr>
      <vt:lpstr>Diapositiva 1</vt:lpstr>
      <vt:lpstr>El Proyecto</vt:lpstr>
      <vt:lpstr>Cronograma</vt:lpstr>
      <vt:lpstr>El Proceso</vt:lpstr>
      <vt:lpstr>El Proceso</vt:lpstr>
      <vt:lpstr>Resultados Parciales</vt:lpstr>
      <vt:lpstr>Resultados Parciales</vt:lpstr>
      <vt:lpstr>Prospectiva</vt:lpstr>
      <vt:lpstr>Concepto de prospectiva</vt:lpstr>
      <vt:lpstr>Prospectiva</vt:lpstr>
      <vt:lpstr>Prospectiva ¿Porqué? ¿Cómo?</vt:lpstr>
      <vt:lpstr>El triangulo griego</vt:lpstr>
      <vt:lpstr>Tendencias, ideas y hechos portadores de futuro</vt:lpstr>
      <vt:lpstr>Futuros probables</vt:lpstr>
      <vt:lpstr>La inercia y el cambio</vt:lpstr>
      <vt:lpstr>Análisis Estructural </vt:lpstr>
      <vt:lpstr>El Método de Análisis Estructural</vt:lpstr>
      <vt:lpstr>El Método de Análisis Estructural</vt:lpstr>
      <vt:lpstr>Diapositiva 19</vt:lpstr>
      <vt:lpstr>Gráfico de influencias</vt:lpstr>
      <vt:lpstr>FICHA DE TRABAJO </vt:lpstr>
      <vt:lpstr> </vt:lpstr>
      <vt:lpstr> </vt:lpstr>
    </vt:vector>
  </TitlesOfParts>
  <Company>UNICAUCA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compras</dc:creator>
  <cp:lastModifiedBy>CES - UCAUCA</cp:lastModifiedBy>
  <cp:revision>48</cp:revision>
  <dcterms:created xsi:type="dcterms:W3CDTF">2014-08-12T23:39:45Z</dcterms:created>
  <dcterms:modified xsi:type="dcterms:W3CDTF">2014-10-02T16:34:02Z</dcterms:modified>
</cp:coreProperties>
</file>